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8" r:id="rId16"/>
    <p:sldId id="286" r:id="rId17"/>
    <p:sldId id="287" r:id="rId18"/>
    <p:sldId id="271" r:id="rId19"/>
    <p:sldId id="273" r:id="rId20"/>
    <p:sldId id="274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ontserrat ExtraBold" pitchFamily="2" charset="0"/>
      <p:bold r:id="rId26"/>
      <p:boldItalic r:id="rId27"/>
    </p:embeddedFont>
    <p:embeddedFont>
      <p:font typeface="Montserrat Medium" pitchFamily="2" charset="0"/>
      <p:regular r:id="rId28"/>
      <p:bold r:id="rId29"/>
      <p:italic r:id="rId30"/>
      <p:boldItalic r:id="rId31"/>
    </p:embeddedFont>
    <p:embeddedFont>
      <p:font typeface="Montserrat SemiBold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39"/>
    <p:restoredTop sz="61813"/>
  </p:normalViewPr>
  <p:slideViewPr>
    <p:cSldViewPr snapToGrid="0">
      <p:cViewPr varScale="1">
        <p:scale>
          <a:sx n="101" d="100"/>
          <a:sy n="101" d="100"/>
        </p:scale>
        <p:origin x="1568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5mins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Udacity中国拥有X万学员，我们在跟不同背景同学聊的过程中，发现很多同学有这样的疑问：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在线学习难以坚持，浪费时间和金钱？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新手入门走弯路，最后容易放弃？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学习工作忙，遇到问题又无人求助？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原地打转，不知如何是好？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这些学员反馈，我们在学员服务方面用心做了很多尝试，下面是其中最能够帮助到大家7天试学的几个部分，包括每日导学、周五助教一对一、周六公开课和代码审阅Review。大家在7天内都能够体验到这些服务，相信这些服务能够帮助大家有一个愉快的学习之旅。之后大家熟悉的这些服务也都会出现在正式课程的VIP Class里。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具体的时间安排我们可以看下面这张图。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Udacity中国拥有X万学员，我们在跟不同背景同学聊的过程中，发现很多同学有这样的疑问：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在线学习难以坚持，浪费时间和金钱？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新手入门走弯路，最后容易放弃？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学习工作忙，遇到问题又无人求助？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原地打转，不知如何是好？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这些学员反馈，我们在学员服务方面用心做了很多尝试，下面是其中最能够帮助到大家7天试学的几个部分，包括每日导学、周五助教一对一、周六公开课和代码审阅Review。大家在7天内都能够体验到这些服务，相信这些服务能够帮助大家有一个愉快的学习之旅。之后大家熟悉的这些服务也都会出现在正式课程的VIP Class里。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具体的时间安排我们可以看下面这张图。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Udacity中国拥有X万学员，我们在跟不同背景同学聊的过程中，发现很多同学有这样的疑问：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在线学习难以坚持，浪费时间和金钱？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新手入门走弯路，最后容易放弃？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学习工作忙，遇到问题又无人求助？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原地打转，不知如何是好？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这些学员反馈，我们在学员服务方面用心做了很多尝试，下面是其中最能够帮助到大家7天试学的几个部分，包括每日导学、周五助教一对一、周六公开课和代码审阅Review。大家在7天内都能够体验到这些服务，相信这些服务能够帮助大家有一个愉快的学习之旅。之后大家熟悉的这些服务也都会出现在正式课程的VIP Class里。</a:t>
            </a: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具体的时间安排我们可以看下面这张图。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我们下面来了解一下助教的学习故事吧～今天助教大大也会特意为大家讲述自己学习的心路历程，与大家共勉。包括自己当时学习是什么样的背景情况，在课程中学到了什么，碰到了什么困难，又是如何解决的，最终对自己的工作生活产生了什么影响。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下面我们将话筒交给助教大大，大家搬好小板凳坐好咯！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@</a:t>
            </a:r>
            <a:r>
              <a:rPr lang="zh-CN" altLang="en-US" dirty="0"/>
              <a:t>助教，此处需要结合开班仪式前暖场的</a:t>
            </a:r>
            <a:r>
              <a:rPr lang="en-US" altLang="zh-CN" dirty="0"/>
              <a:t>2T1F</a:t>
            </a:r>
            <a:r>
              <a:rPr lang="zh-CN" altLang="en-US" dirty="0"/>
              <a:t>的小游戏，助教提供</a:t>
            </a:r>
            <a:r>
              <a:rPr lang="en-US" altLang="zh-CN" dirty="0"/>
              <a:t>2</a:t>
            </a:r>
            <a:r>
              <a:rPr lang="zh-CN" altLang="en-US" dirty="0"/>
              <a:t>个关于自己的真实事件和</a:t>
            </a:r>
            <a:r>
              <a:rPr lang="en-US" altLang="zh-CN" dirty="0"/>
              <a:t>1</a:t>
            </a:r>
            <a:r>
              <a:rPr lang="zh-CN" altLang="en-US" dirty="0"/>
              <a:t>个关于自己的伪造事件，由学员们进行猜测。在这一页</a:t>
            </a:r>
            <a:r>
              <a:rPr lang="en-US" altLang="zh-CN" dirty="0"/>
              <a:t>PPT</a:t>
            </a:r>
            <a:r>
              <a:rPr lang="zh-CN" altLang="en-US" dirty="0"/>
              <a:t>播放的时候公布答案。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5460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@</a:t>
            </a:r>
            <a:r>
              <a:rPr lang="zh-CN" altLang="en-US" dirty="0"/>
              <a:t>助教，此处需要结合开班仪式前暖场的</a:t>
            </a:r>
            <a:r>
              <a:rPr lang="en-US" altLang="zh-CN" dirty="0"/>
              <a:t>2T1F</a:t>
            </a:r>
            <a:r>
              <a:rPr lang="zh-CN" altLang="en-US" dirty="0"/>
              <a:t>的小游戏，助教提供</a:t>
            </a:r>
            <a:r>
              <a:rPr lang="en-US" altLang="zh-CN" dirty="0"/>
              <a:t>2</a:t>
            </a:r>
            <a:r>
              <a:rPr lang="zh-CN" altLang="en-US" dirty="0"/>
              <a:t>个关于自己的真实事件和</a:t>
            </a:r>
            <a:r>
              <a:rPr lang="en-US" altLang="zh-CN" dirty="0"/>
              <a:t>1</a:t>
            </a:r>
            <a:r>
              <a:rPr lang="zh-CN" altLang="en-US" dirty="0"/>
              <a:t>个关于自己的伪造事件，由学员们进行猜测。在这一页</a:t>
            </a:r>
            <a:r>
              <a:rPr lang="en-US" altLang="zh-CN" dirty="0"/>
              <a:t>PPT</a:t>
            </a:r>
            <a:r>
              <a:rPr lang="zh-CN" altLang="en-US" dirty="0"/>
              <a:t>播放的时候公布答案。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789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12mins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Shape 3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1mins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【</a:t>
            </a:r>
            <a:r>
              <a:rPr lang="en" dirty="0" err="1"/>
              <a:t>口述软文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Udacity社群的价值观是自律，分享和探索。那么什么是自律呢？每天能够挤压出、是的，注意、我用的词是挤压，挤压出2个小时的时间。因为你一定会有借口，加班了？好忙啊~感觉今天就是不想学习。对，不要解释，如果你可以单枪匹马，不受监督，你不会，也没必要选这个VIP班(</a:t>
            </a:r>
            <a:r>
              <a:rPr lang="en" dirty="0" err="1"/>
              <a:t>语重心长</a:t>
            </a:r>
            <a:r>
              <a:rPr lang="en" dirty="0"/>
              <a:t>)。] ——</a:t>
            </a:r>
            <a:r>
              <a:rPr lang="en" dirty="0" err="1"/>
              <a:t>强调【自律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其实我们班本来是13个人，但是因为席位有限，有一个同学没报上，就去下一期班了。那意味着什么呢？晚3个月毕业，在座的同学很多都已经是职场人，一个萝卜一个坑，职位的稀缺有目共睹。坑、被占了，也就没了。我这里也不需要再多做解释。这话听起来真的很俗套，</a:t>
            </a:r>
            <a:r>
              <a:rPr lang="en" dirty="0">
                <a:solidFill>
                  <a:schemeClr val="dk1"/>
                </a:solidFill>
              </a:rPr>
              <a:t>但是为了大家好，</a:t>
            </a:r>
            <a:r>
              <a:rPr lang="en" dirty="0"/>
              <a:t>还是希望大家能够坚持。这个时代变化太快了，未来会怎么变？我们谁也不知道。能做的就是抓紧当下去改变自己了。]——</a:t>
            </a:r>
            <a:r>
              <a:rPr lang="en" dirty="0" err="1"/>
              <a:t>强调【职位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每天我会在特定的任务平台上发布每日学习任务</a:t>
            </a:r>
            <a:r>
              <a:rPr lang="en" dirty="0"/>
              <a:t>，（</a:t>
            </a:r>
            <a:r>
              <a:rPr lang="en" dirty="0" err="1"/>
              <a:t>任务的平台稍后会给大家介绍）完成每日学习任务即可打钩，查看任务时候，请完成其中附带的练习题，让助教了解你的日常，巩固学习计划</a:t>
            </a:r>
            <a:r>
              <a:rPr lang="en" dirty="0"/>
              <a:t>。]——</a:t>
            </a:r>
            <a:r>
              <a:rPr lang="en" dirty="0" err="1"/>
              <a:t>强调【完成课后作业</a:t>
            </a:r>
            <a:r>
              <a:rPr lang="en" dirty="0"/>
              <a:t>/</a:t>
            </a:r>
            <a:r>
              <a:rPr lang="en" dirty="0" err="1"/>
              <a:t>每日习题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好，自律之后，还有分享。那么什么是分享？又该怎么分享呢？大家已经看到我们有一个微信群了，就好像是学校里的学院楼一样，大家可以自由自在的发言，聊聊学习的经验，抛出自己的代码疑惑，分享自己的体会，</a:t>
            </a:r>
            <a:r>
              <a:rPr lang="en" dirty="0">
                <a:solidFill>
                  <a:schemeClr val="dk1"/>
                </a:solidFill>
              </a:rPr>
              <a:t>哪怕学不下去了，抱怨一下生活的辛苦</a:t>
            </a:r>
            <a:r>
              <a:rPr lang="en" dirty="0"/>
              <a:t>……学习是需要发泄口，你的情绪，你的奋斗，属于你的时刻，这一段82天的时光，我们是一起的。如果有些什么疑惑，你希望可以私聊，也可以和我一对一，只需要跟我说一声就可以了。我这里倒觉得，只要双方时间正好，就可以约一个，对吧。这有些事不能太勉强，一定要周五，搞得跟黑色星期五一样……</a:t>
            </a:r>
            <a:r>
              <a:rPr lang="en" dirty="0" err="1"/>
              <a:t>是吧</a:t>
            </a:r>
            <a:r>
              <a:rPr lang="en" dirty="0"/>
              <a:t>。]——</a:t>
            </a:r>
            <a:r>
              <a:rPr lang="en" dirty="0" err="1"/>
              <a:t>强调【一体，随机服务感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除了我们的微信群，我们还有优达学城的论坛（输入网址</a:t>
            </a:r>
            <a:r>
              <a:rPr lang="en" dirty="0"/>
              <a:t>/</a:t>
            </a:r>
            <a:r>
              <a:rPr lang="en" dirty="0" err="1"/>
              <a:t>提供屏幕截图</a:t>
            </a:r>
            <a:r>
              <a:rPr lang="en" dirty="0"/>
              <a:t>），大家遇到了问题，也可以尝试去论坛里找寻一下有没有。如果自己遇到的问题，自己解决了，也可以发布在论坛上，给后面每一期的学弟学妹们。] ——</a:t>
            </a:r>
            <a:r>
              <a:rPr lang="en" dirty="0" err="1"/>
              <a:t>强调【论坛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除了微信学群，每周六，一般是晚上7点，我们会有一个在线的公开课，授课平台和今天一样都是ClassIn这个软件，大家也都熟悉了。同学们提前十分钟就可以进入教室，希望大家每一次进教室都是带着问题，带着心得来的。班主任也会提前收集大家的疑问，汇总到我这里，我来做统一的解答。此外我们还会进行优秀项目作业的分享，带大家走一遍项目。由于ClassIn平台有IOS手机客户端，原则上我们并不接受请假。但是我们还是会录屏，以便同学们可以复盘。而周日呢，我也会布置好新的导学，大家也可以借着休息日，查漏补缺，跟上进度。]——</a:t>
            </a:r>
            <a:r>
              <a:rPr lang="en" dirty="0" err="1"/>
              <a:t>强调公开课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其实分享这件事，完全可以不局限于微信群</a:t>
            </a:r>
            <a:r>
              <a:rPr lang="en" dirty="0"/>
              <a:t>/</a:t>
            </a:r>
            <a:r>
              <a:rPr lang="en" dirty="0" err="1"/>
              <a:t>公开课，每个人都在无时无刻的分享自己的东西，甚至有时候自己是在和自己分享，分享深夜孤独的学习（不要问我为什么知道</a:t>
            </a:r>
            <a:r>
              <a:rPr lang="en" dirty="0"/>
              <a:t>），</a:t>
            </a:r>
            <a:r>
              <a:rPr lang="en" dirty="0" err="1"/>
              <a:t>比如说，分享代码跑通的喜悦</a:t>
            </a:r>
            <a:r>
              <a:rPr lang="en" dirty="0"/>
              <a:t>……</a:t>
            </a:r>
            <a:r>
              <a:rPr lang="en" dirty="0" err="1"/>
              <a:t>学习这件事，是会上瘾的，新鲜的、美味的知识，对哇</a:t>
            </a:r>
            <a:r>
              <a:rPr lang="en" dirty="0"/>
              <a:t>]——</a:t>
            </a:r>
            <a:r>
              <a:rPr lang="en" dirty="0" err="1"/>
              <a:t>用通感强调【分享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好了，讲完了分享，我们还剩一个是什么？大家还记得么</a:t>
            </a:r>
            <a:r>
              <a:rPr lang="en" dirty="0"/>
              <a:t>？（问题抛出去）对，是探索。为什么放在最后一个讲？我们要除了学会去自主学习。还要学会去提问，去发现问题，去解决自己提出来的问题。听起来很抽象对不对？举个例子，小时候，我们饿了，我们想要找面包，爸爸妈妈会给。我们习惯了。长大了以后，没有父母给我们送面包了。怎么办？自己去找，哪怕自己去种……</a:t>
            </a:r>
            <a:r>
              <a:rPr lang="en" dirty="0" err="1"/>
              <a:t>总之靠自己。但是方法不会啊（情绪高涨</a:t>
            </a:r>
            <a:r>
              <a:rPr lang="en" dirty="0"/>
              <a:t>）……</a:t>
            </a:r>
            <a:r>
              <a:rPr lang="en" dirty="0" err="1"/>
              <a:t>种小麦结果种成黄花菜啦</a:t>
            </a:r>
            <a:r>
              <a:rPr lang="en" dirty="0"/>
              <a:t>~！</a:t>
            </a:r>
            <a:r>
              <a:rPr lang="en" dirty="0" err="1"/>
              <a:t>所以我们之后我会分享学习的三个小Tips</a:t>
            </a:r>
            <a:r>
              <a:rPr lang="en" dirty="0"/>
              <a:t>]——</a:t>
            </a:r>
            <a:r>
              <a:rPr lang="en" dirty="0" err="1"/>
              <a:t>强调【探索的途径</a:t>
            </a:r>
            <a:r>
              <a:rPr lang="en" dirty="0"/>
              <a:t>/</a:t>
            </a:r>
            <a:r>
              <a:rPr lang="en" dirty="0" err="1"/>
              <a:t>方法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当然，其实探索不仅仅是对知识</a:t>
            </a:r>
            <a:r>
              <a:rPr lang="en" dirty="0"/>
              <a:t>/</a:t>
            </a:r>
            <a:r>
              <a:rPr lang="en" dirty="0" err="1"/>
              <a:t>技能的探索，而是一种对人性的探索。我能够忍受多高的学习强度？我能不能完成自己对自己的承诺？我是不是有这种毅力</a:t>
            </a:r>
            <a:r>
              <a:rPr lang="en" dirty="0"/>
              <a:t>？——慢、先不要回答，我建议再思考一下。其实是反人性的，对不对？我想玩，我想偷懒，我想舒舒服服的躺着晒太阳，反正我不想学习，我不想吃苦，我不要。你心里或多或少的，会有那些时刻，是这样想的，承认吧，我们谁都别装。我也是。我自己也是这样过来的……其实这12周82天共同的学习，不妨就试一试，探索知识探索一下自己的极限，无论结果怎么样，不要后悔着一段时光，就在这82天。]——</a:t>
            </a:r>
            <a:r>
              <a:rPr lang="en" dirty="0" err="1"/>
              <a:t>强调【这是一段探索人性的过程</a:t>
            </a:r>
            <a:r>
              <a:rPr lang="en" dirty="0"/>
              <a:t>】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3mins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1mins（一句话总结）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班级作为一个群体，希望也能够有属于自己的价值观，这个价值观的输出来自于助教，必须是有感情的输出</a:t>
            </a:r>
            <a:r>
              <a:rPr lang="en" dirty="0"/>
              <a:t>。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不能是网上抄来的段子，越是带有私人特有的感情，越是有力量，触动学员的内心</a:t>
            </a:r>
            <a:r>
              <a:rPr lang="en" dirty="0"/>
              <a:t>。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【</a:t>
            </a:r>
            <a:r>
              <a:rPr lang="en" dirty="0" err="1"/>
              <a:t>助教软文</a:t>
            </a:r>
            <a:r>
              <a:rPr lang="en" dirty="0"/>
              <a:t>】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好了，当然，除了Udacity的价值观，我觉得吧</a:t>
            </a:r>
            <a:r>
              <a:rPr lang="en" dirty="0"/>
              <a:t>……</a:t>
            </a:r>
            <a:r>
              <a:rPr lang="en" dirty="0" err="1"/>
              <a:t>既然是我来当你们助教，是吧。也不知道是我的幸运，还是你们的不幸，上了这艘贼船。反正船也开了</a:t>
            </a:r>
            <a:r>
              <a:rPr lang="en" dirty="0"/>
              <a:t>……</a:t>
            </a:r>
            <a:r>
              <a:rPr lang="en" dirty="0" err="1"/>
              <a:t>那好歹我们取个名字，喊个口号呗。我仔细想了想，最合适我们班的，那就是</a:t>
            </a:r>
            <a:r>
              <a:rPr lang="en" dirty="0"/>
              <a:t>…………………………]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" altLang="zh-CN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第一，能够用得到。要知道，学得再好，用不起来也白搭。数据分析的场景越来越多，数据集也非常多，还有各种竞赛，如果想用起来，大环境已经非常成熟了。而且在工作也确实有很多机会使用，比如之前自己用</a:t>
            </a:r>
            <a:r>
              <a:rPr lang="en-US" altLang="zh-CN" dirty="0"/>
              <a:t>excel</a:t>
            </a:r>
            <a:r>
              <a:rPr lang="zh-CN" altLang="en-US" dirty="0"/>
              <a:t>公式做了半自动化的报告就觉得很好了，学了课程才会了</a:t>
            </a:r>
            <a:r>
              <a:rPr lang="en-US" altLang="zh-CN" dirty="0"/>
              <a:t>python</a:t>
            </a:r>
            <a:r>
              <a:rPr lang="zh-CN" altLang="en-US" dirty="0"/>
              <a:t>这种更加风骚的操作。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第二，学习曲线科学。不要会错意，对于初入门的小白来讲，课程还是挺难的。来听听想毕业都要会什么：</a:t>
            </a:r>
            <a:r>
              <a:rPr lang="en-US" altLang="zh-CN" dirty="0"/>
              <a:t>Python</a:t>
            </a:r>
            <a:r>
              <a:rPr lang="zh-CN" altLang="en-US" dirty="0"/>
              <a:t>语言、</a:t>
            </a:r>
            <a:r>
              <a:rPr lang="en-US" altLang="zh-CN" dirty="0"/>
              <a:t>SQL</a:t>
            </a:r>
            <a:r>
              <a:rPr lang="zh-CN" altLang="en-US" dirty="0"/>
              <a:t>语言、统计学、数据分析思维、</a:t>
            </a:r>
            <a:r>
              <a:rPr lang="en-US" altLang="zh-CN" dirty="0"/>
              <a:t>A/B</a:t>
            </a:r>
            <a:r>
              <a:rPr lang="zh-CN" altLang="en-US" dirty="0"/>
              <a:t>测试、</a:t>
            </a:r>
            <a:r>
              <a:rPr lang="en-US" altLang="zh-CN" dirty="0"/>
              <a:t>Anaconda</a:t>
            </a:r>
            <a:r>
              <a:rPr lang="zh-CN" altLang="en-US" dirty="0"/>
              <a:t>环境、</a:t>
            </a:r>
            <a:r>
              <a:rPr lang="en-US" altLang="zh-CN" dirty="0"/>
              <a:t>Sublime IDE……</a:t>
            </a:r>
            <a:r>
              <a:rPr lang="zh-CN" altLang="en-US" dirty="0"/>
              <a:t>。害不害怕？好了，不哭了</a:t>
            </a:r>
            <a:r>
              <a:rPr lang="en-US" altLang="zh-CN" dirty="0"/>
              <a:t>……</a:t>
            </a:r>
            <a:r>
              <a:rPr lang="zh-CN" altLang="en-US" dirty="0"/>
              <a:t>要知道</a:t>
            </a:r>
            <a:r>
              <a:rPr lang="en-US" altLang="zh-CN" dirty="0" err="1"/>
              <a:t>Uda</a:t>
            </a:r>
            <a:r>
              <a:rPr lang="zh-CN" altLang="en-US" dirty="0"/>
              <a:t>的学费没白交。</a:t>
            </a:r>
            <a:r>
              <a:rPr lang="en-US" altLang="zh-CN" dirty="0" err="1"/>
              <a:t>Uda</a:t>
            </a:r>
            <a:r>
              <a:rPr lang="zh-CN" altLang="en-US" dirty="0"/>
              <a:t>收了钱以后，还是做了很多增加反馈的节点的：</a:t>
            </a:r>
          </a:p>
          <a:p>
            <a:pPr lvl="0"/>
            <a:r>
              <a:rPr lang="zh-CN" altLang="en-US" dirty="0"/>
              <a:t>	</a:t>
            </a:r>
            <a:r>
              <a:rPr lang="en-US" altLang="zh-CN" dirty="0"/>
              <a:t>1. </a:t>
            </a:r>
            <a:r>
              <a:rPr lang="zh-CN" altLang="en-US" dirty="0"/>
              <a:t>课程是项目制。</a:t>
            </a:r>
            <a:r>
              <a:rPr lang="en-US" altLang="zh-CN" dirty="0"/>
              <a:t>4</a:t>
            </a:r>
            <a:r>
              <a:rPr lang="zh-CN" altLang="en-US" dirty="0"/>
              <a:t>个项目就要交</a:t>
            </a:r>
            <a:r>
              <a:rPr lang="en-US" altLang="zh-CN" dirty="0"/>
              <a:t>4</a:t>
            </a:r>
            <a:r>
              <a:rPr lang="zh-CN" altLang="en-US" dirty="0"/>
              <a:t>个报告，还有非常专业（</a:t>
            </a:r>
            <a:r>
              <a:rPr lang="en-US" altLang="zh-CN" dirty="0"/>
              <a:t>…</a:t>
            </a:r>
            <a:r>
              <a:rPr lang="zh-CN" altLang="en-US" dirty="0"/>
              <a:t>严格的）评审老师。</a:t>
            </a:r>
          </a:p>
          <a:p>
            <a:pPr lvl="0"/>
            <a:r>
              <a:rPr lang="zh-CN" altLang="en-US" dirty="0"/>
              <a:t>	</a:t>
            </a:r>
            <a:r>
              <a:rPr lang="en-US" altLang="zh-CN" dirty="0"/>
              <a:t>2. </a:t>
            </a:r>
            <a:r>
              <a:rPr lang="zh-CN" altLang="en-US" dirty="0"/>
              <a:t>微信通关群。在学习的过程中，每个项目有通关群，群里有助教老师耐心的解决问题。</a:t>
            </a:r>
          </a:p>
          <a:p>
            <a:pPr lvl="0"/>
            <a:r>
              <a:rPr lang="zh-CN" altLang="en-US" dirty="0"/>
              <a:t>	</a:t>
            </a:r>
            <a:r>
              <a:rPr lang="en-US" altLang="zh-CN" dirty="0"/>
              <a:t>3. </a:t>
            </a:r>
            <a:r>
              <a:rPr lang="zh-CN" altLang="en-US" dirty="0"/>
              <a:t>论坛和</a:t>
            </a:r>
            <a:r>
              <a:rPr lang="en-US" altLang="zh-CN" dirty="0"/>
              <a:t>1</a:t>
            </a:r>
            <a:r>
              <a:rPr lang="zh-CN" altLang="en-US" dirty="0"/>
              <a:t>对</a:t>
            </a:r>
            <a:r>
              <a:rPr lang="en-US" altLang="zh-CN" dirty="0"/>
              <a:t>1</a:t>
            </a:r>
            <a:r>
              <a:rPr lang="zh-CN" altLang="en-US" dirty="0"/>
              <a:t>辅导。如果涉及代码比较复杂还可以发论坛（好多问题论坛里都有的</a:t>
            </a:r>
            <a:r>
              <a:rPr lang="en-US" altLang="zh-CN" dirty="0"/>
              <a:t>……</a:t>
            </a:r>
            <a:r>
              <a:rPr lang="zh-CN" altLang="en-US" dirty="0"/>
              <a:t>没忍住剧透了）。最后还有大招每周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r>
              <a:rPr lang="en-US" altLang="zh-CN" dirty="0"/>
              <a:t>1</a:t>
            </a:r>
            <a:r>
              <a:rPr lang="zh-CN" altLang="en-US" dirty="0"/>
              <a:t>对</a:t>
            </a:r>
            <a:r>
              <a:rPr lang="en-US" altLang="zh-CN" dirty="0"/>
              <a:t>1</a:t>
            </a:r>
            <a:r>
              <a:rPr lang="zh-CN" altLang="en-US" dirty="0"/>
              <a:t>电话辅导。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 第三，自我的突破。之前在知乎周刊看到一句话：。觉得会写代码又拽又神秘。也陆续买书瞎看，进展可以说</a:t>
            </a:r>
            <a:r>
              <a:rPr lang="en-US" altLang="zh-CN" dirty="0"/>
              <a:t>…</a:t>
            </a:r>
            <a:r>
              <a:rPr lang="zh-CN" altLang="en-US" dirty="0"/>
              <a:t>顶</a:t>
            </a:r>
            <a:r>
              <a:rPr lang="en-US" altLang="zh-CN" dirty="0" err="1"/>
              <a:t>Uda</a:t>
            </a:r>
            <a:r>
              <a:rPr lang="zh-CN" altLang="en-US" dirty="0"/>
              <a:t>一周的学习内容吧。在这次学习期间，不但一下入门了</a:t>
            </a:r>
            <a:r>
              <a:rPr lang="en-US" altLang="zh-CN" dirty="0"/>
              <a:t>Python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，</a:t>
            </a:r>
            <a:r>
              <a:rPr lang="en-US" altLang="zh-CN" dirty="0"/>
              <a:t>JavaScript</a:t>
            </a:r>
            <a:r>
              <a:rPr lang="zh-CN" altLang="en-US" dirty="0"/>
              <a:t>（用于数据分析的差不多了，目标明确，我是要用代码来分析数据的！）还学会了怎么应对统计分析、数据可视化、探索性数据分析、机器学习等等实际工作的实现。接下来就是自己积累了。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班级作为一个群体，希望也能够有属于自己的价值观，这个价值观的输出来自于助教，必须是有感情的输出。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不能是网上抄来的段子，越是带有私人特有的感情，越是有力量，触动学员的内心。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【助教软文】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好了，当然，除了Udacity的价值观，我觉得吧……既然是我来当你们助教，是吧。也不知道是我的幸运，还是你们的不幸，上了这艘贼船。反正船也开了……那好歹我们取个名字，喊个口号呗。我仔细想了想，最合适我们班的，那就是…………………………]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1mins（一句话总结）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班级作为一个群体，希望也能够有属于自己的价值观，这个价值观的输出来自于助教，必须是有感情的输出</a:t>
            </a:r>
            <a:r>
              <a:rPr lang="en" dirty="0"/>
              <a:t>。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不能是网上抄来的段子，越是带有私人特有的感情，越是有力量，触动学员的内心</a:t>
            </a:r>
            <a:r>
              <a:rPr lang="en" dirty="0"/>
              <a:t>。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【</a:t>
            </a:r>
            <a:r>
              <a:rPr lang="en" dirty="0" err="1"/>
              <a:t>助教软文</a:t>
            </a:r>
            <a:r>
              <a:rPr lang="en" dirty="0"/>
              <a:t>】</a:t>
            </a: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好了，当然，除了Udacity的价值观，我觉得吧</a:t>
            </a:r>
            <a:r>
              <a:rPr lang="en" dirty="0"/>
              <a:t>……</a:t>
            </a:r>
            <a:r>
              <a:rPr lang="en" dirty="0" err="1"/>
              <a:t>既然是我来当你们助教，是吧。也不知道是我的幸运，还是你们的不幸，上了这艘贼船。反正船也开了</a:t>
            </a:r>
            <a:r>
              <a:rPr lang="en" dirty="0"/>
              <a:t>……</a:t>
            </a:r>
            <a:r>
              <a:rPr lang="en" dirty="0" err="1"/>
              <a:t>那好歹我们取个名字，喊个口号呗。我仔细想了想，最合适我们班的，那就是</a:t>
            </a:r>
            <a:r>
              <a:rPr lang="en" dirty="0"/>
              <a:t>…………………………]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1mins</a:t>
            </a:r>
            <a:endParaRPr sz="10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2mins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这一页进行A/B test，逐字稿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1mins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1110875" y="1364250"/>
            <a:ext cx="6372000" cy="13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25C65"/>
              </a:buClr>
              <a:buSzPts val="4000"/>
              <a:buNone/>
              <a:defRPr sz="4000" b="1">
                <a:solidFill>
                  <a:srgbClr val="525C6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110875" y="2327850"/>
            <a:ext cx="545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400"/>
              <a:buNone/>
              <a:defRPr sz="2400">
                <a:solidFill>
                  <a:srgbClr val="788AA7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88AA7"/>
              </a:buClr>
              <a:buSzPts val="2800"/>
              <a:buNone/>
              <a:defRPr sz="2800">
                <a:solidFill>
                  <a:srgbClr val="788AA7"/>
                </a:solidFill>
              </a:defRPr>
            </a:lvl9pPr>
          </a:lstStyle>
          <a:p>
            <a:endParaRPr/>
          </a:p>
        </p:txBody>
      </p:sp>
      <p:pic>
        <p:nvPicPr>
          <p:cNvPr id="13" name="Shape 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100" y="225850"/>
            <a:ext cx="1796774" cy="7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5">
  <p:cSld name="CUSTOM_4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6">
  <p:cSld name="CUSTOM_5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talog">
  <p:cSld name="CUSTOM_2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237874" cy="51963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0" y="0"/>
            <a:ext cx="9189900" cy="5143500"/>
          </a:xfrm>
          <a:prstGeom prst="rect">
            <a:avLst/>
          </a:prstGeom>
          <a:solidFill>
            <a:srgbClr val="000000">
              <a:alpha val="6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Shape 20"/>
          <p:cNvSpPr/>
          <p:nvPr/>
        </p:nvSpPr>
        <p:spPr>
          <a:xfrm>
            <a:off x="470975" y="1443200"/>
            <a:ext cx="521400" cy="5214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 idx="3"/>
          </p:nvPr>
        </p:nvSpPr>
        <p:spPr>
          <a:xfrm>
            <a:off x="4504410" y="1507559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3939975" y="1443209"/>
            <a:ext cx="521400" cy="5214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70975" y="2554219"/>
            <a:ext cx="521400" cy="521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/>
          <p:nvPr/>
        </p:nvSpPr>
        <p:spPr>
          <a:xfrm>
            <a:off x="3939975" y="2554228"/>
            <a:ext cx="521400" cy="521400"/>
          </a:xfrm>
          <a:prstGeom prst="ellipse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 idx="6"/>
          </p:nvPr>
        </p:nvSpPr>
        <p:spPr>
          <a:xfrm>
            <a:off x="1035410" y="3729612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470975" y="3665262"/>
            <a:ext cx="521400" cy="521400"/>
          </a:xfrm>
          <a:prstGeom prst="ellipse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Shape 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25" y="1536850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631" y="1536846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33625" y="2647875"/>
            <a:ext cx="334100" cy="3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631" y="3758896"/>
            <a:ext cx="334100" cy="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lary">
  <p:cSld name="CUSTOM_5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54979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96907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440225" y="1989750"/>
            <a:ext cx="2099100" cy="24051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43" name="Shape 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title" idx="6"/>
          </p:nvPr>
        </p:nvSpPr>
        <p:spPr>
          <a:xfrm>
            <a:off x="3181925" y="36694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47" name="Shape 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572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pic>
        <p:nvPicPr>
          <p:cNvPr id="51" name="Shape 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4573" y="3361864"/>
            <a:ext cx="311152" cy="1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Shape 52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3" name="Shape 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Shape 54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ards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/>
          <p:nvPr/>
        </p:nvSpPr>
        <p:spPr>
          <a:xfrm>
            <a:off x="44022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 idx="2"/>
          </p:nvPr>
        </p:nvSpPr>
        <p:spPr>
          <a:xfrm>
            <a:off x="523775" y="3436015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title" idx="3"/>
          </p:nvPr>
        </p:nvSpPr>
        <p:spPr>
          <a:xfrm>
            <a:off x="440375" y="3708350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/>
          <p:nvPr/>
        </p:nvSpPr>
        <p:spPr>
          <a:xfrm>
            <a:off x="2548842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title" idx="4"/>
          </p:nvPr>
        </p:nvSpPr>
        <p:spPr>
          <a:xfrm>
            <a:off x="2632394" y="3436015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title" idx="5"/>
          </p:nvPr>
        </p:nvSpPr>
        <p:spPr>
          <a:xfrm>
            <a:off x="2548850" y="3708350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/>
          <p:nvPr/>
        </p:nvSpPr>
        <p:spPr>
          <a:xfrm>
            <a:off x="4657458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title" idx="6"/>
          </p:nvPr>
        </p:nvSpPr>
        <p:spPr>
          <a:xfrm>
            <a:off x="4741014" y="3436015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 idx="7"/>
          </p:nvPr>
        </p:nvSpPr>
        <p:spPr>
          <a:xfrm>
            <a:off x="4657475" y="3708350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69" name="Shape 69"/>
          <p:cNvSpPr/>
          <p:nvPr/>
        </p:nvSpPr>
        <p:spPr>
          <a:xfrm>
            <a:off x="6766075" y="1913550"/>
            <a:ext cx="1840500" cy="222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title" idx="8"/>
          </p:nvPr>
        </p:nvSpPr>
        <p:spPr>
          <a:xfrm>
            <a:off x="6849633" y="3436015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title" idx="9"/>
          </p:nvPr>
        </p:nvSpPr>
        <p:spPr>
          <a:xfrm>
            <a:off x="6766075" y="3708350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title" idx="13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P">
  <p:cSld name="CUSTOM_4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/>
          <p:nvPr/>
        </p:nvSpPr>
        <p:spPr>
          <a:xfrm>
            <a:off x="4402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title" idx="2"/>
          </p:nvPr>
        </p:nvSpPr>
        <p:spPr>
          <a:xfrm>
            <a:off x="13404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title" idx="3"/>
          </p:nvPr>
        </p:nvSpPr>
        <p:spPr>
          <a:xfrm>
            <a:off x="13404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6547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2408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 idx="4"/>
          </p:nvPr>
        </p:nvSpPr>
        <p:spPr>
          <a:xfrm>
            <a:off x="41410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title" idx="5"/>
          </p:nvPr>
        </p:nvSpPr>
        <p:spPr>
          <a:xfrm>
            <a:off x="41410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4553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041425" y="2370400"/>
            <a:ext cx="2518500" cy="1269600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title" idx="6"/>
          </p:nvPr>
        </p:nvSpPr>
        <p:spPr>
          <a:xfrm>
            <a:off x="69416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title" idx="7"/>
          </p:nvPr>
        </p:nvSpPr>
        <p:spPr>
          <a:xfrm>
            <a:off x="69416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rgbClr val="525C65"/>
                </a:solidFill>
              </a:defRPr>
            </a:lvl9pPr>
          </a:lstStyle>
          <a:p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255950" y="2686309"/>
            <a:ext cx="5727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50" y="26863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950" y="2686301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5350" y="2692825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>
            <a:spLocks noGrp="1"/>
          </p:cNvSpPr>
          <p:nvPr>
            <p:ph type="title" idx="8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1">
  <p:cSld name="CUSTOM_4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700" y="771150"/>
            <a:ext cx="8450100" cy="38475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2">
  <p:cSld name="CUSTOM_4_1_1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3">
  <p:cSld name="CUSTOM_4_1_1_1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9" name="Shape 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13" name="Shape 113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4">
  <p:cSld name="CUSTOM_4_1_1_1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hape 1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rgbClr val="525C6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0829" y="436258"/>
            <a:ext cx="392750" cy="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6249325" y="4734675"/>
            <a:ext cx="1834500" cy="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02B3E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02B3E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jpg"/><Relationship Id="rId4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1911302" y="1671350"/>
            <a:ext cx="53214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Welcome!</a:t>
            </a:r>
            <a:endParaRPr sz="60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8275975" y="4275475"/>
            <a:ext cx="639300" cy="639300"/>
          </a:xfrm>
          <a:prstGeom prst="roundRect">
            <a:avLst>
              <a:gd name="adj" fmla="val 5900"/>
            </a:avLst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 rot="5400000">
            <a:off x="8476167" y="4491325"/>
            <a:ext cx="281700" cy="2076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5757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试学班学习目标（入门） </a:t>
            </a:r>
            <a:r>
              <a:rPr lang="en"/>
              <a:t>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goal</a:t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301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57200" y="1727400"/>
            <a:ext cx="5385651" cy="30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Shape 270"/>
          <p:cNvSpPr txBox="1"/>
          <p:nvPr/>
        </p:nvSpPr>
        <p:spPr>
          <a:xfrm>
            <a:off x="2890625" y="2322311"/>
            <a:ext cx="5927700" cy="3708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学习目标：了解数据分析全过程，提出问题–数据导入–数据清洗–数据探索–可视化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271" name="Shape 271"/>
          <p:cNvSpPr txBox="1"/>
          <p:nvPr/>
        </p:nvSpPr>
        <p:spPr>
          <a:xfrm>
            <a:off x="2890625" y="2993738"/>
            <a:ext cx="3637200" cy="3708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项目目标：完成中国一线城市空气质量趋势探索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32775"/>
            <a:ext cx="9144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Shape 27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5757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试学班学习目标（入门） </a:t>
            </a:r>
            <a:r>
              <a:rPr lang="en"/>
              <a:t>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goal</a:t>
            </a:r>
            <a:endParaRPr/>
          </a:p>
        </p:txBody>
      </p:sp>
      <p:sp>
        <p:nvSpPr>
          <p:cNvPr id="278" name="Shape 27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3019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754917" y="3632417"/>
            <a:ext cx="1056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8AA7"/>
                </a:solidFill>
              </a:rPr>
              <a:t>学会提出问题</a:t>
            </a:r>
            <a:endParaRPr sz="1100">
              <a:solidFill>
                <a:srgbClr val="788AA7"/>
              </a:solidFill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490617" y="3632417"/>
            <a:ext cx="416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88A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</a:t>
            </a:r>
            <a:endParaRPr sz="2400">
              <a:solidFill>
                <a:srgbClr val="788A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2485817" y="3632417"/>
            <a:ext cx="15876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8AA7"/>
                </a:solidFill>
              </a:rPr>
              <a:t>学会基本数据分析思路</a:t>
            </a:r>
            <a:endParaRPr sz="1100">
              <a:solidFill>
                <a:srgbClr val="788AA7"/>
              </a:solidFill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2116317" y="3632417"/>
            <a:ext cx="489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88A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2.</a:t>
            </a:r>
            <a:endParaRPr sz="2400">
              <a:solidFill>
                <a:srgbClr val="788A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4" name="Shape 284"/>
          <p:cNvSpPr txBox="1"/>
          <p:nvPr/>
        </p:nvSpPr>
        <p:spPr>
          <a:xfrm>
            <a:off x="4747717" y="3632417"/>
            <a:ext cx="36477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8AA7"/>
                </a:solidFill>
              </a:rPr>
              <a:t>学会 Jupyter Notebook 工具的使用和代码块执行</a:t>
            </a:r>
            <a:endParaRPr sz="1100">
              <a:solidFill>
                <a:srgbClr val="788AA7"/>
              </a:solidFill>
            </a:endParaRPr>
          </a:p>
        </p:txBody>
      </p:sp>
      <p:sp>
        <p:nvSpPr>
          <p:cNvPr id="285" name="Shape 285"/>
          <p:cNvSpPr txBox="1"/>
          <p:nvPr/>
        </p:nvSpPr>
        <p:spPr>
          <a:xfrm>
            <a:off x="4378217" y="3632417"/>
            <a:ext cx="489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88A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3.</a:t>
            </a:r>
            <a:endParaRPr sz="2400">
              <a:solidFill>
                <a:srgbClr val="788A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Shape 286"/>
          <p:cNvSpPr txBox="1"/>
          <p:nvPr/>
        </p:nvSpPr>
        <p:spPr>
          <a:xfrm>
            <a:off x="794700" y="4128475"/>
            <a:ext cx="7119300" cy="4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8AA7"/>
                </a:solidFill>
              </a:rPr>
              <a:t>萌新：简单学习基础 Python 编程语法，具体语法将在正式课程中深入学习</a:t>
            </a:r>
            <a:endParaRPr sz="11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788AA7"/>
                </a:solidFill>
              </a:rPr>
              <a:t>高手：熟悉 Python 函数调用、模块导入和方法使用，具体数据分析库的使用将在正式课程中深入学习</a:t>
            </a:r>
            <a:endParaRPr sz="1100">
              <a:solidFill>
                <a:srgbClr val="788AA7"/>
              </a:solidFill>
            </a:endParaRPr>
          </a:p>
        </p:txBody>
      </p:sp>
      <p:sp>
        <p:nvSpPr>
          <p:cNvPr id="287" name="Shape 287"/>
          <p:cNvSpPr txBox="1"/>
          <p:nvPr/>
        </p:nvSpPr>
        <p:spPr>
          <a:xfrm>
            <a:off x="425200" y="4128475"/>
            <a:ext cx="4893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88AA7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4.</a:t>
            </a:r>
            <a:endParaRPr sz="2400">
              <a:solidFill>
                <a:srgbClr val="788AA7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8" name="Shape 288"/>
          <p:cNvSpPr txBox="1"/>
          <p:nvPr/>
        </p:nvSpPr>
        <p:spPr>
          <a:xfrm>
            <a:off x="425200" y="3058775"/>
            <a:ext cx="1197600" cy="3708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技能目标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57756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7 天日程设置（入门）</a:t>
            </a:r>
            <a:r>
              <a:rPr lang="en"/>
              <a:t>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Schedule</a:t>
            </a: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Udacity 试学班学什么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body" idx="4294967295"/>
          </p:nvPr>
        </p:nvSpPr>
        <p:spPr>
          <a:xfrm>
            <a:off x="311700" y="2096600"/>
            <a:ext cx="3223200" cy="14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？</a:t>
            </a:r>
            <a:endParaRPr sz="12000">
              <a:solidFill>
                <a:schemeClr val="lt2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7" name="Shape 297"/>
          <p:cNvSpPr txBox="1">
            <a:spLocks noGrp="1"/>
          </p:cNvSpPr>
          <p:nvPr>
            <p:ph type="body" idx="4294967295"/>
          </p:nvPr>
        </p:nvSpPr>
        <p:spPr>
          <a:xfrm>
            <a:off x="917450" y="2096600"/>
            <a:ext cx="3223200" cy="14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在线学习难以坚持，浪费时间和金钱？</a:t>
            </a:r>
            <a:endParaRPr sz="1400"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新手入门走弯路，最后容易放弃？</a:t>
            </a:r>
            <a:endParaRPr sz="1400"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学习工作忙，遇到问题又无人求助？</a:t>
            </a:r>
            <a:endParaRPr sz="1400"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</a:rPr>
              <a:t>原地打转，不知如何是好？</a:t>
            </a:r>
            <a:endParaRPr sz="1400">
              <a:solidFill>
                <a:srgbClr val="666666"/>
              </a:solidFill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body" idx="4294967295"/>
          </p:nvPr>
        </p:nvSpPr>
        <p:spPr>
          <a:xfrm>
            <a:off x="4428650" y="2996250"/>
            <a:ext cx="3223200" cy="14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0">
                <a:solidFill>
                  <a:srgbClr val="BCC9D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！</a:t>
            </a:r>
            <a:endParaRPr sz="16000">
              <a:solidFill>
                <a:srgbClr val="BCC9D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4294967295"/>
          </p:nvPr>
        </p:nvSpPr>
        <p:spPr>
          <a:xfrm>
            <a:off x="5360050" y="2996250"/>
            <a:ext cx="3223200" cy="14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每日导学（Teambition）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周五助教一对一（微信语音）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周六公开课（Classin）</a:t>
            </a:r>
            <a:endParaRPr>
              <a:solidFill>
                <a:srgbClr val="666666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代码审阅 Review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5100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7 天日程设置（入门）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Schedule</a:t>
            </a:r>
            <a:endParaRPr>
              <a:solidFill>
                <a:srgbClr val="01CCBA"/>
              </a:solidFill>
            </a:endParaRPr>
          </a:p>
        </p:txBody>
      </p:sp>
      <p:cxnSp>
        <p:nvCxnSpPr>
          <p:cNvPr id="305" name="Shape 305"/>
          <p:cNvCxnSpPr/>
          <p:nvPr/>
        </p:nvCxnSpPr>
        <p:spPr>
          <a:xfrm>
            <a:off x="-69725" y="2620475"/>
            <a:ext cx="9230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Shape 306"/>
          <p:cNvSpPr/>
          <p:nvPr/>
        </p:nvSpPr>
        <p:spPr>
          <a:xfrm>
            <a:off x="464100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387900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周三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08" name="Shape 308"/>
          <p:cNvSpPr txBox="1"/>
          <p:nvPr/>
        </p:nvSpPr>
        <p:spPr>
          <a:xfrm>
            <a:off x="387900" y="2759925"/>
            <a:ext cx="820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熟悉工具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开班仪式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1368275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 txBox="1"/>
          <p:nvPr/>
        </p:nvSpPr>
        <p:spPr>
          <a:xfrm>
            <a:off x="1292075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周四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11" name="Shape 311"/>
          <p:cNvSpPr txBox="1"/>
          <p:nvPr/>
        </p:nvSpPr>
        <p:spPr>
          <a:xfrm>
            <a:off x="1292075" y="2759925"/>
            <a:ext cx="820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每日导学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12" name="Shape 312"/>
          <p:cNvSpPr/>
          <p:nvPr/>
        </p:nvSpPr>
        <p:spPr>
          <a:xfrm>
            <a:off x="2272450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196250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周五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14" name="Shape 314"/>
          <p:cNvSpPr txBox="1"/>
          <p:nvPr/>
        </p:nvSpPr>
        <p:spPr>
          <a:xfrm>
            <a:off x="2196250" y="2759925"/>
            <a:ext cx="958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788AA7"/>
                </a:solidFill>
              </a:rPr>
              <a:t>每日导学</a:t>
            </a:r>
            <a:endParaRPr sz="1000" dirty="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err="1">
                <a:solidFill>
                  <a:srgbClr val="788AA7"/>
                </a:solidFill>
              </a:rPr>
              <a:t>助教一对一</a:t>
            </a:r>
            <a:endParaRPr sz="1000" dirty="0">
              <a:solidFill>
                <a:srgbClr val="788AA7"/>
              </a:solidFill>
            </a:endParaRPr>
          </a:p>
        </p:txBody>
      </p:sp>
      <p:sp>
        <p:nvSpPr>
          <p:cNvPr id="315" name="Shape 315"/>
          <p:cNvSpPr/>
          <p:nvPr/>
        </p:nvSpPr>
        <p:spPr>
          <a:xfrm>
            <a:off x="3314625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 txBox="1"/>
          <p:nvPr/>
        </p:nvSpPr>
        <p:spPr>
          <a:xfrm>
            <a:off x="3238425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周六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17" name="Shape 317"/>
          <p:cNvSpPr txBox="1"/>
          <p:nvPr/>
        </p:nvSpPr>
        <p:spPr>
          <a:xfrm>
            <a:off x="3238425" y="2759925"/>
            <a:ext cx="11154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每日导学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Uda 日公开课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4513700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4437500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周日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4437500" y="2759925"/>
            <a:ext cx="1156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修正和 Review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21" name="Shape 321"/>
          <p:cNvSpPr/>
          <p:nvPr/>
        </p:nvSpPr>
        <p:spPr>
          <a:xfrm>
            <a:off x="5753875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5677675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周一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677675" y="2759925"/>
            <a:ext cx="820500" cy="6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每日导学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项目提交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24" name="Shape 324"/>
          <p:cNvSpPr/>
          <p:nvPr/>
        </p:nvSpPr>
        <p:spPr>
          <a:xfrm>
            <a:off x="6658050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6581850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周二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26" name="Shape 326"/>
          <p:cNvSpPr txBox="1"/>
          <p:nvPr/>
        </p:nvSpPr>
        <p:spPr>
          <a:xfrm>
            <a:off x="6581850" y="2759925"/>
            <a:ext cx="1069800" cy="12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每日导学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项目修改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行业话题讨论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7857125" y="2577575"/>
            <a:ext cx="85800" cy="85800"/>
          </a:xfrm>
          <a:prstGeom prst="ellipse">
            <a:avLst/>
          </a:prstGeom>
          <a:solidFill>
            <a:srgbClr val="BCC9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 txBox="1"/>
          <p:nvPr/>
        </p:nvSpPr>
        <p:spPr>
          <a:xfrm>
            <a:off x="7780925" y="2099125"/>
            <a:ext cx="8205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525C65"/>
                </a:solidFill>
              </a:rPr>
              <a:t>周三</a:t>
            </a:r>
            <a:endParaRPr sz="1600" b="1">
              <a:solidFill>
                <a:srgbClr val="525C65"/>
              </a:solidFill>
            </a:endParaRPr>
          </a:p>
        </p:txBody>
      </p:sp>
      <p:sp>
        <p:nvSpPr>
          <p:cNvPr id="329" name="Shape 329"/>
          <p:cNvSpPr txBox="1"/>
          <p:nvPr/>
        </p:nvSpPr>
        <p:spPr>
          <a:xfrm>
            <a:off x="7780925" y="2759925"/>
            <a:ext cx="1115400" cy="7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项目通过</a:t>
            </a:r>
            <a:endParaRPr sz="1000">
              <a:solidFill>
                <a:srgbClr val="788AA7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788AA7"/>
                </a:solidFill>
              </a:rPr>
              <a:t>课程规划</a:t>
            </a:r>
            <a:endParaRPr sz="1000">
              <a:solidFill>
                <a:srgbClr val="788AA7"/>
              </a:solidFill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助教的学习故事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338" name="Shape 338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  <p:sp>
        <p:nvSpPr>
          <p:cNvPr id="6" name="Shape 460">
            <a:extLst>
              <a:ext uri="{FF2B5EF4-FFF2-40B4-BE49-F238E27FC236}">
                <a16:creationId xmlns:a16="http://schemas.microsoft.com/office/drawing/2014/main" id="{25D90A63-4FB1-6043-8463-2D4F2F202EEF}"/>
              </a:ext>
            </a:extLst>
          </p:cNvPr>
          <p:cNvSpPr txBox="1">
            <a:spLocks/>
          </p:cNvSpPr>
          <p:nvPr/>
        </p:nvSpPr>
        <p:spPr>
          <a:xfrm>
            <a:off x="311700" y="1583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endParaRPr lang="zh-CN" altLang="en-US">
              <a:solidFill>
                <a:srgbClr val="666666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zh-CN" altLang="en-US">
                <a:solidFill>
                  <a:srgbClr val="666666"/>
                </a:solidFill>
              </a:rPr>
              <a:t>在对于自己的描述上面，这位助教是了懒人，记录性的他只写了一个脑图</a:t>
            </a:r>
            <a:br>
              <a:rPr lang="zh-CN" altLang="en-US">
                <a:solidFill>
                  <a:srgbClr val="666666"/>
                </a:solidFill>
              </a:rPr>
            </a:br>
            <a:r>
              <a:rPr lang="en-US" altLang="zh-CN">
                <a:solidFill>
                  <a:srgbClr val="666666"/>
                </a:solidFill>
              </a:rPr>
              <a:t>(</a:t>
            </a:r>
            <a:r>
              <a:rPr lang="zh-CN" altLang="en-US">
                <a:solidFill>
                  <a:srgbClr val="666666"/>
                </a:solidFill>
              </a:rPr>
              <a:t>都说了是懒人了，以后每次开班只用更新文件就好了</a:t>
            </a:r>
            <a:r>
              <a:rPr lang="en-US" altLang="zh-CN">
                <a:solidFill>
                  <a:srgbClr val="666666"/>
                </a:solidFill>
              </a:rPr>
              <a:t>!)</a:t>
            </a:r>
          </a:p>
          <a:p>
            <a:pPr marL="0" indent="0">
              <a:buFont typeface="Arial"/>
              <a:buNone/>
            </a:pPr>
            <a:endParaRPr lang="zh-CN" altLang="en-US">
              <a:solidFill>
                <a:srgbClr val="666666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en-US" altLang="zh-CN">
                <a:solidFill>
                  <a:srgbClr val="666666"/>
                </a:solidFill>
              </a:rPr>
              <a:t>200</a:t>
            </a:r>
            <a:r>
              <a:rPr lang="zh-CN" altLang="en-US">
                <a:solidFill>
                  <a:srgbClr val="666666"/>
                </a:solidFill>
              </a:rPr>
              <a:t>多天的收获：数据分析思维、软件工程思维、对于问题的态度</a:t>
            </a:r>
          </a:p>
          <a:p>
            <a:pPr marL="0" indent="0" algn="ctr">
              <a:buFont typeface="Arial"/>
              <a:buNone/>
            </a:pPr>
            <a:endParaRPr lang="zh-CN" altLang="en-US">
              <a:solidFill>
                <a:srgbClr val="666666"/>
              </a:solidFill>
            </a:endParaRPr>
          </a:p>
          <a:p>
            <a:pPr marL="0" indent="0" algn="ctr">
              <a:buFont typeface="Arial"/>
              <a:buNone/>
            </a:pPr>
            <a:r>
              <a:rPr lang="zh-CN" altLang="en-US">
                <a:solidFill>
                  <a:srgbClr val="666666"/>
                </a:solidFill>
              </a:rPr>
              <a:t>对生活工作的影响：</a:t>
            </a:r>
          </a:p>
          <a:p>
            <a:pPr marL="0" indent="0" algn="ctr">
              <a:buFont typeface="Arial"/>
              <a:buNone/>
            </a:pPr>
            <a:r>
              <a:rPr lang="zh-CN" altLang="en-US">
                <a:solidFill>
                  <a:srgbClr val="666666"/>
                </a:solidFill>
              </a:rPr>
              <a:t>可以说睡觉少了么？可是我是自愿的诶。</a:t>
            </a:r>
          </a:p>
          <a:p>
            <a:pPr marL="0" indent="0" algn="ctr">
              <a:buFont typeface="Arial"/>
              <a:buNone/>
            </a:pPr>
            <a:r>
              <a:rPr lang="zh-CN" altLang="en-US">
                <a:solidFill>
                  <a:srgbClr val="666666"/>
                </a:solidFill>
              </a:rPr>
              <a:t>作为一个大龄养家青年，安全感上升。</a:t>
            </a:r>
            <a:endParaRPr lang="zh-CN" altLang="en-US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918BEB6-90C8-734E-8440-EC322D456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351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4294967295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2 Truth 1 Lie：</a:t>
            </a:r>
            <a:endParaRPr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体重接近</a:t>
            </a:r>
            <a:r>
              <a:rPr lang="en-US" altLang="zh-CN" sz="1200" dirty="0">
                <a:solidFill>
                  <a:srgbClr val="666666"/>
                </a:solidFill>
              </a:rPr>
              <a:t>180</a:t>
            </a:r>
            <a:r>
              <a:rPr lang="zh-CN" altLang="en-US" sz="1200" dirty="0">
                <a:solidFill>
                  <a:srgbClr val="666666"/>
                </a:solidFill>
              </a:rPr>
              <a:t>了！别看我血脂超标，我想也不想减肥的！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我觉得能活</a:t>
            </a:r>
            <a:r>
              <a:rPr lang="en-US" altLang="zh-CN" sz="1200" dirty="0">
                <a:solidFill>
                  <a:srgbClr val="666666"/>
                </a:solidFill>
              </a:rPr>
              <a:t>108</a:t>
            </a:r>
            <a:r>
              <a:rPr lang="zh-CN" altLang="en-US" sz="1200" dirty="0">
                <a:solidFill>
                  <a:srgbClr val="666666"/>
                </a:solidFill>
              </a:rPr>
              <a:t>岁。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我勤奋努力，平均每天肝课程</a:t>
            </a:r>
            <a:r>
              <a:rPr lang="en-US" altLang="zh-CN" sz="1200" dirty="0">
                <a:solidFill>
                  <a:srgbClr val="666666"/>
                </a:solidFill>
              </a:rPr>
              <a:t>3</a:t>
            </a:r>
            <a:r>
              <a:rPr lang="zh-CN" altLang="en-US" sz="1200" dirty="0">
                <a:solidFill>
                  <a:srgbClr val="666666"/>
                </a:solidFill>
              </a:rPr>
              <a:t>小时。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endParaRPr lang="en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扒一扒助助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9903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>
            <a:spLocks noGrp="1"/>
          </p:cNvSpPr>
          <p:nvPr>
            <p:ph type="body" idx="4294967295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2 Truth 1 Lie：</a:t>
            </a:r>
            <a:endParaRPr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体重接近</a:t>
            </a:r>
            <a:r>
              <a:rPr lang="en-US" altLang="zh-CN" sz="1200" dirty="0">
                <a:solidFill>
                  <a:srgbClr val="666666"/>
                </a:solidFill>
              </a:rPr>
              <a:t>180</a:t>
            </a:r>
            <a:r>
              <a:rPr lang="zh-CN" altLang="en-US" sz="1200" dirty="0">
                <a:solidFill>
                  <a:srgbClr val="666666"/>
                </a:solidFill>
              </a:rPr>
              <a:t>了！别看我血脂超标，我想也不想减肥的！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我觉得能活</a:t>
            </a:r>
            <a:r>
              <a:rPr lang="en-US" altLang="zh-CN" sz="1200" dirty="0">
                <a:solidFill>
                  <a:srgbClr val="666666"/>
                </a:solidFill>
              </a:rPr>
              <a:t>108</a:t>
            </a:r>
            <a:r>
              <a:rPr lang="zh-CN" altLang="en-US" sz="1200" dirty="0">
                <a:solidFill>
                  <a:srgbClr val="666666"/>
                </a:solidFill>
              </a:rPr>
              <a:t>岁。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r>
              <a:rPr lang="zh-CN" altLang="en-US" sz="1200" dirty="0">
                <a:solidFill>
                  <a:srgbClr val="666666"/>
                </a:solidFill>
              </a:rPr>
              <a:t>我勤奋努力，平均每天肝课程</a:t>
            </a:r>
            <a:r>
              <a:rPr lang="en-US" altLang="zh-CN" sz="1200" dirty="0">
                <a:solidFill>
                  <a:srgbClr val="666666"/>
                </a:solidFill>
              </a:rPr>
              <a:t>3</a:t>
            </a:r>
            <a:r>
              <a:rPr lang="zh-CN" altLang="en-US" sz="1200" dirty="0">
                <a:solidFill>
                  <a:srgbClr val="666666"/>
                </a:solidFill>
              </a:rPr>
              <a:t>小时。</a:t>
            </a:r>
            <a:endParaRPr lang="en-US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endParaRPr lang="en" altLang="zh-CN" sz="1200" dirty="0">
              <a:solidFill>
                <a:srgbClr val="666666"/>
              </a:solidFill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Char char="●"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666666"/>
              </a:solidFill>
            </a:endParaRPr>
          </a:p>
        </p:txBody>
      </p:sp>
      <p:sp>
        <p:nvSpPr>
          <p:cNvPr id="471" name="Shape 471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扒一扒助助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472" name="Shape 472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5FE914-5228-4C4E-AD13-FA0BCE74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86" y="2961969"/>
            <a:ext cx="3244514" cy="187996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7A11440-ECA3-D541-B727-95A89E1A8E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25"/>
          <a:stretch/>
        </p:blipFill>
        <p:spPr>
          <a:xfrm>
            <a:off x="6295925" y="921593"/>
            <a:ext cx="2536375" cy="189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3FB6E2-9A21-EC4D-B3FF-C45C470ABB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310" b="36744"/>
          <a:stretch/>
        </p:blipFill>
        <p:spPr>
          <a:xfrm>
            <a:off x="2527704" y="3435300"/>
            <a:ext cx="2897746" cy="11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37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快来介绍你自己</a:t>
            </a:r>
            <a:endParaRPr/>
          </a:p>
        </p:txBody>
      </p:sp>
      <p:sp>
        <p:nvSpPr>
          <p:cNvPr id="358" name="Shape 358"/>
          <p:cNvSpPr txBox="1"/>
          <p:nvPr/>
        </p:nvSpPr>
        <p:spPr>
          <a:xfrm>
            <a:off x="311700" y="1258612"/>
            <a:ext cx="2075900" cy="29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chemeClr val="tx1"/>
                </a:solidFill>
              </a:rPr>
              <a:t>同学们，到了你们露脸的时候了，快来按照学号的顺序开始八卦一下自己吧！</a:t>
            </a:r>
            <a:endParaRPr lang="en-US" altLang="zh-CN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>
                <a:solidFill>
                  <a:schemeClr val="tx1"/>
                </a:solidFill>
              </a:rPr>
              <a:t>1</a:t>
            </a:r>
            <a:r>
              <a:rPr lang="zh-CN" altLang="en-US" dirty="0">
                <a:solidFill>
                  <a:schemeClr val="tx1"/>
                </a:solidFill>
              </a:rPr>
              <a:t>、姓名</a:t>
            </a:r>
            <a:r>
              <a:rPr lang="en-US" altLang="zh-CN" dirty="0">
                <a:solidFill>
                  <a:schemeClr val="tx1"/>
                </a:solidFill>
              </a:rPr>
              <a:t>+</a:t>
            </a:r>
            <a:r>
              <a:rPr lang="zh-CN" altLang="en-US" dirty="0">
                <a:solidFill>
                  <a:schemeClr val="tx1"/>
                </a:solidFill>
              </a:rPr>
              <a:t>职业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" altLang="zh-CN" dirty="0" err="1">
                <a:solidFill>
                  <a:schemeClr val="tx1"/>
                </a:solidFill>
              </a:rPr>
              <a:t>为什么学习数据分析</a:t>
            </a:r>
            <a:endParaRPr lang="en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zh-CN" altLang="en-US" dirty="0">
                <a:solidFill>
                  <a:schemeClr val="tx1"/>
                </a:solidFill>
              </a:rPr>
              <a:t>、承诺自己每日学习的时间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“想要走的远，</a:t>
            </a:r>
            <a:br>
              <a:rPr lang="en-US" altLang="zh-CN" b="1" dirty="0">
                <a:solidFill>
                  <a:srgbClr val="FF0000"/>
                </a:solidFill>
              </a:rPr>
            </a:br>
            <a:r>
              <a:rPr lang="zh-CN" altLang="en-US" b="1" dirty="0">
                <a:solidFill>
                  <a:srgbClr val="FF0000"/>
                </a:solidFill>
              </a:rPr>
              <a:t>我们一群人走！”</a:t>
            </a: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BD14E7-2537-3346-99DD-EA35AAA6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984250"/>
            <a:ext cx="2832100" cy="4064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4EB017-A4DE-4A4B-827F-6889CCC70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4850" y="984250"/>
            <a:ext cx="2806700" cy="34798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0B1457-CD46-F74F-BAE0-42D4E3992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050" y="4464050"/>
            <a:ext cx="27305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title" idx="2"/>
          </p:nvPr>
        </p:nvSpPr>
        <p:spPr>
          <a:xfrm>
            <a:off x="311700" y="1503650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5483"/>
                </a:solidFill>
              </a:rPr>
              <a:t>· 价值观</a:t>
            </a:r>
            <a:endParaRPr>
              <a:solidFill>
                <a:srgbClr val="FF5483"/>
              </a:solidFill>
            </a:endParaRPr>
          </a:p>
        </p:txBody>
      </p:sp>
      <p:sp>
        <p:nvSpPr>
          <p:cNvPr id="372" name="Shape 372"/>
          <p:cNvSpPr txBox="1">
            <a:spLocks noGrp="1"/>
          </p:cNvSpPr>
          <p:nvPr>
            <p:ph type="title" idx="2"/>
          </p:nvPr>
        </p:nvSpPr>
        <p:spPr>
          <a:xfrm>
            <a:off x="311700" y="2255650"/>
            <a:ext cx="520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5483"/>
                </a:solidFill>
              </a:rPr>
              <a:t>· </a:t>
            </a:r>
            <a:r>
              <a:rPr lang="en" dirty="0" err="1">
                <a:solidFill>
                  <a:srgbClr val="FF5483"/>
                </a:solidFill>
              </a:rPr>
              <a:t>助教的学习</a:t>
            </a:r>
            <a:r>
              <a:rPr lang="en" dirty="0">
                <a:solidFill>
                  <a:srgbClr val="FF5483"/>
                </a:solidFill>
              </a:rPr>
              <a:t> Tips</a:t>
            </a:r>
            <a:endParaRPr dirty="0">
              <a:solidFill>
                <a:srgbClr val="FF5483"/>
              </a:solidFill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学习方法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ctrTitle"/>
          </p:nvPr>
        </p:nvSpPr>
        <p:spPr>
          <a:xfrm>
            <a:off x="1110875" y="1364250"/>
            <a:ext cx="6372000" cy="13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开班仪式</a:t>
            </a:r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ubTitle" idx="1"/>
          </p:nvPr>
        </p:nvSpPr>
        <p:spPr>
          <a:xfrm>
            <a:off x="1110875" y="2327850"/>
            <a:ext cx="5453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数据分析入门 7 天试学班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2085325" y="3262875"/>
            <a:ext cx="1745400" cy="9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助教：孟繁春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班主任：Celia</a:t>
            </a:r>
            <a:endParaRPr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时间：7:00-8:00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516900" y="1638075"/>
            <a:ext cx="3797300" cy="289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自律（每日导学，周五一对一</a:t>
            </a:r>
            <a:r>
              <a:rPr lang="en" dirty="0"/>
              <a:t>）</a:t>
            </a:r>
            <a:endParaRPr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分享（微信群，周六公开课</a:t>
            </a:r>
            <a:r>
              <a:rPr lang="en" dirty="0"/>
              <a:t>）</a:t>
            </a:r>
            <a:endParaRPr dirty="0"/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探索（合理使用线上资源</a:t>
            </a:r>
            <a:r>
              <a:rPr lang="en" dirty="0"/>
              <a:t> - </a:t>
            </a:r>
            <a:r>
              <a:rPr lang="en" dirty="0" err="1"/>
              <a:t>学会学习的过程</a:t>
            </a:r>
            <a:r>
              <a:rPr lang="en" dirty="0"/>
              <a:t>）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altLang="zh-CN" dirty="0"/>
          </a:p>
          <a:p>
            <a:pPr marL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" b="1" dirty="0">
                <a:solidFill>
                  <a:schemeClr val="tx1"/>
                </a:solidFill>
              </a:rPr>
              <a:t>最快</a:t>
            </a:r>
            <a:r>
              <a:rPr lang="zh-CN" altLang="en-US" b="1" dirty="0">
                <a:solidFill>
                  <a:schemeClr val="tx1"/>
                </a:solidFill>
              </a:rPr>
              <a:t>学习原则：</a:t>
            </a:r>
            <a:endParaRPr lang="en" altLang="zh-CN" b="1" dirty="0">
              <a:solidFill>
                <a:schemeClr val="tx1"/>
              </a:solidFill>
            </a:endParaRPr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dirty="0"/>
              <a:t>Need to know Principle </a:t>
            </a:r>
            <a:r>
              <a:rPr lang="zh-CN" altLang="en-US" dirty="0"/>
              <a:t>按需知情原则</a:t>
            </a:r>
            <a:endParaRPr lang="en-US" altLang="zh-CN" dirty="0"/>
          </a:p>
          <a:p>
            <a:pPr marL="342900" lvl="0" indent="-342900">
              <a:lnSpc>
                <a:spcPct val="150000"/>
              </a:lnSpc>
              <a:buAutoNum type="arabicPeriod"/>
            </a:pPr>
            <a:r>
              <a:rPr lang="en-US" dirty="0"/>
              <a:t>Competence without comprehension </a:t>
            </a:r>
            <a:r>
              <a:rPr lang="zh-CN" altLang="en-US" dirty="0"/>
              <a:t>无需理解能力</a:t>
            </a:r>
          </a:p>
        </p:txBody>
      </p:sp>
      <p:sp>
        <p:nvSpPr>
          <p:cNvPr id="380" name="Shape 380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5483"/>
                </a:solidFill>
              </a:rPr>
              <a:t>· </a:t>
            </a:r>
            <a:r>
              <a:rPr lang="en" dirty="0" err="1">
                <a:solidFill>
                  <a:srgbClr val="FF5483"/>
                </a:solidFill>
              </a:rPr>
              <a:t>价值观</a:t>
            </a:r>
            <a:endParaRPr dirty="0">
              <a:solidFill>
                <a:srgbClr val="FF5483"/>
              </a:solidFill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学习方法</a:t>
            </a:r>
            <a:endParaRPr/>
          </a:p>
        </p:txBody>
      </p:sp>
      <p:pic>
        <p:nvPicPr>
          <p:cNvPr id="383" name="Shape 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700" y="1308100"/>
            <a:ext cx="3283225" cy="3120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A59EB52-B20B-3141-ACCA-9965B941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761" y="0"/>
            <a:ext cx="7326077" cy="5143500"/>
          </a:xfrm>
          <a:prstGeom prst="rect">
            <a:avLst/>
          </a:prstGeom>
        </p:spPr>
      </p:pic>
      <p:sp>
        <p:nvSpPr>
          <p:cNvPr id="396" name="Shape 396"/>
          <p:cNvSpPr txBox="1"/>
          <p:nvPr/>
        </p:nvSpPr>
        <p:spPr>
          <a:xfrm>
            <a:off x="106936" y="1782612"/>
            <a:ext cx="1868825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dirty="0"/>
              <a:t>想要知道樱桃的滋味，你要亲自尝一尝（怼人、防怼两相宜）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dirty="0"/>
              <a:t>思维模式</a:t>
            </a:r>
            <a:r>
              <a:rPr lang="en-US" altLang="zh-CN" dirty="0"/>
              <a:t>+2</a:t>
            </a:r>
            <a:r>
              <a:rPr lang="zh-CN" altLang="en-US" dirty="0"/>
              <a:t>（数据分析</a:t>
            </a:r>
            <a:r>
              <a:rPr lang="en-US" altLang="zh-CN" dirty="0"/>
              <a:t>+</a:t>
            </a:r>
            <a:r>
              <a:rPr lang="zh-CN" altLang="en-US" dirty="0"/>
              <a:t>软件工程）</a:t>
            </a:r>
            <a:endParaRPr lang="en-US" altLang="zh-CN" dirty="0"/>
          </a:p>
          <a:p>
            <a:pPr marL="342900" lvl="0" indent="-342900">
              <a:buFont typeface="+mj-lt"/>
              <a:buAutoNum type="arabicPeriod"/>
            </a:pPr>
            <a:r>
              <a:rPr lang="zh-CN" altLang="en-US" dirty="0"/>
              <a:t>走的早，走的多，你就是高手（适合的学习曲线</a:t>
            </a:r>
            <a:r>
              <a:rPr lang="en-US" altLang="zh-CN" dirty="0"/>
              <a:t>+</a:t>
            </a:r>
            <a:r>
              <a:rPr lang="zh-CN" altLang="en-US" dirty="0"/>
              <a:t>坚持不懈）</a:t>
            </a:r>
            <a:endParaRPr lang="en-US" altLang="zh-CN" dirty="0"/>
          </a:p>
        </p:txBody>
      </p:sp>
      <p:sp>
        <p:nvSpPr>
          <p:cNvPr id="398" name="Shape 398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42603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5483"/>
                </a:solidFill>
              </a:rPr>
              <a:t>· </a:t>
            </a:r>
            <a:r>
              <a:rPr lang="en" sz="2000" dirty="0" err="1">
                <a:solidFill>
                  <a:srgbClr val="FF5483"/>
                </a:solidFill>
              </a:rPr>
              <a:t>助教</a:t>
            </a:r>
            <a:r>
              <a:rPr lang="en-US" altLang="zh-CN" sz="2000" dirty="0">
                <a:solidFill>
                  <a:srgbClr val="FF5483"/>
                </a:solidFill>
              </a:rPr>
              <a:t>1000</a:t>
            </a:r>
            <a:r>
              <a:rPr lang="zh-CN" altLang="en-US" sz="2000" dirty="0">
                <a:solidFill>
                  <a:srgbClr val="FF5483"/>
                </a:solidFill>
              </a:rPr>
              <a:t>小时</a:t>
            </a:r>
            <a:r>
              <a:rPr lang="zh-CN" altLang="en" sz="2000" dirty="0">
                <a:solidFill>
                  <a:srgbClr val="FF5483"/>
                </a:solidFill>
              </a:rPr>
              <a:t>的</a:t>
            </a:r>
            <a:r>
              <a:rPr lang="zh-CN" altLang="en-US" sz="2000" dirty="0">
                <a:solidFill>
                  <a:srgbClr val="FF5483"/>
                </a:solidFill>
              </a:rPr>
              <a:t>学习</a:t>
            </a:r>
            <a:r>
              <a:rPr lang="en-US" altLang="zh-CN" sz="2000" dirty="0">
                <a:solidFill>
                  <a:srgbClr val="FF5483"/>
                </a:solidFill>
              </a:rPr>
              <a:t>Tip</a:t>
            </a:r>
            <a:endParaRPr sz="2000" dirty="0">
              <a:solidFill>
                <a:srgbClr val="FF5483"/>
              </a:solidFill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学习方法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项目导航</a:t>
            </a:r>
            <a:endParaRPr/>
          </a:p>
        </p:txBody>
      </p:sp>
      <p:sp>
        <p:nvSpPr>
          <p:cNvPr id="407" name="Shape 407"/>
          <p:cNvSpPr txBox="1">
            <a:spLocks noGrp="1"/>
          </p:cNvSpPr>
          <p:nvPr>
            <p:ph type="title" idx="2"/>
          </p:nvPr>
        </p:nvSpPr>
        <p:spPr>
          <a:xfrm>
            <a:off x="311700" y="1503650"/>
            <a:ext cx="60747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A851ED"/>
                </a:solidFill>
              </a:rPr>
              <a:t>· 项目预览——打开 classroom 演示讲解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408" name="Shape 408"/>
          <p:cNvSpPr txBox="1">
            <a:spLocks noGrp="1"/>
          </p:cNvSpPr>
          <p:nvPr>
            <p:ph type="title" idx="2"/>
          </p:nvPr>
        </p:nvSpPr>
        <p:spPr>
          <a:xfrm>
            <a:off x="311700" y="2255650"/>
            <a:ext cx="520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851ED"/>
                </a:solidFill>
              </a:rPr>
              <a:t>· 今日任务</a:t>
            </a:r>
            <a:endParaRPr>
              <a:solidFill>
                <a:srgbClr val="A851ED"/>
              </a:solidFill>
            </a:endParaRPr>
          </a:p>
        </p:txBody>
      </p:sp>
      <p:sp>
        <p:nvSpPr>
          <p:cNvPr id="409" name="Shape 409"/>
          <p:cNvSpPr txBox="1">
            <a:spLocks noGrp="1"/>
          </p:cNvSpPr>
          <p:nvPr>
            <p:ph type="title" idx="2"/>
          </p:nvPr>
        </p:nvSpPr>
        <p:spPr>
          <a:xfrm>
            <a:off x="311700" y="3720850"/>
            <a:ext cx="51108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851ED"/>
                </a:solidFill>
              </a:rPr>
              <a:t>· 优达日预告</a:t>
            </a:r>
            <a:endParaRPr>
              <a:solidFill>
                <a:srgbClr val="A851ED"/>
              </a:solidFill>
            </a:endParaRPr>
          </a:p>
        </p:txBody>
      </p:sp>
      <p:sp>
        <p:nvSpPr>
          <p:cNvPr id="410" name="Shape 410"/>
          <p:cNvSpPr txBox="1"/>
          <p:nvPr/>
        </p:nvSpPr>
        <p:spPr>
          <a:xfrm>
            <a:off x="519350" y="2757550"/>
            <a:ext cx="34854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5C65"/>
                </a:solidFill>
              </a:rPr>
              <a:t>服务号绑定——项目证书</a:t>
            </a:r>
            <a:endParaRPr>
              <a:solidFill>
                <a:srgbClr val="525C65"/>
              </a:solidFill>
            </a:endParaRPr>
          </a:p>
        </p:txBody>
      </p:sp>
      <p:sp>
        <p:nvSpPr>
          <p:cNvPr id="411" name="Shape 411"/>
          <p:cNvSpPr txBox="1"/>
          <p:nvPr/>
        </p:nvSpPr>
        <p:spPr>
          <a:xfrm>
            <a:off x="519350" y="3075352"/>
            <a:ext cx="3485400" cy="2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5C65"/>
                </a:solidFill>
              </a:rPr>
              <a:t>Teambition 任务安排</a:t>
            </a:r>
            <a:endParaRPr>
              <a:solidFill>
                <a:srgbClr val="525C65"/>
              </a:solidFill>
            </a:endParaRP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2925" y="2464100"/>
            <a:ext cx="16383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 txBox="1"/>
          <p:nvPr/>
        </p:nvSpPr>
        <p:spPr>
          <a:xfrm>
            <a:off x="7009575" y="2189000"/>
            <a:ext cx="10050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关注服务号👇</a:t>
            </a:r>
            <a:endParaRPr sz="1000"/>
          </a:p>
        </p:txBody>
      </p:sp>
      <p:sp>
        <p:nvSpPr>
          <p:cNvPr id="414" name="Shape 414"/>
          <p:cNvSpPr txBox="1"/>
          <p:nvPr/>
        </p:nvSpPr>
        <p:spPr>
          <a:xfrm>
            <a:off x="6800625" y="4102400"/>
            <a:ext cx="1422900" cy="2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绑定优达注册邮箱👆</a:t>
            </a:r>
            <a:endParaRPr sz="100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440D265-B657-D14D-A9C2-3D68F5B86D3B}"/>
              </a:ext>
            </a:extLst>
          </p:cNvPr>
          <p:cNvSpPr/>
          <p:nvPr/>
        </p:nvSpPr>
        <p:spPr>
          <a:xfrm>
            <a:off x="1371126" y="4710212"/>
            <a:ext cx="23631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https://cn.udacity.com/dand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7天启程</a:t>
            </a:r>
            <a:endParaRPr/>
          </a:p>
        </p:txBody>
      </p:sp>
      <p:sp>
        <p:nvSpPr>
          <p:cNvPr id="421" name="Shape 421"/>
          <p:cNvSpPr txBox="1"/>
          <p:nvPr/>
        </p:nvSpPr>
        <p:spPr>
          <a:xfrm>
            <a:off x="6308400" y="4545400"/>
            <a:ext cx="2523900" cy="3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失败只有一种，那就是半途而废。</a:t>
            </a:r>
            <a:endParaRPr/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9050" y="1096600"/>
            <a:ext cx="494347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650" y="3002625"/>
            <a:ext cx="3614909" cy="16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 idx="2"/>
          </p:nvPr>
        </p:nvSpPr>
        <p:spPr>
          <a:xfrm>
            <a:off x="1035410" y="1507550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为什么要学习数据分析</a:t>
            </a: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387900" y="368644"/>
            <a:ext cx="5288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latin typeface="Montserrat SemiBold"/>
                <a:ea typeface="Montserrat SemiBold"/>
                <a:cs typeface="Montserrat SemiBold"/>
                <a:sym typeface="Montserrat SemiBold"/>
              </a:rPr>
              <a:t>目录</a:t>
            </a:r>
            <a:r>
              <a:rPr lang="en" b="1"/>
              <a:t> </a:t>
            </a:r>
            <a:r>
              <a:rPr lang="en" sz="1600" b="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Catalog</a:t>
            </a:r>
            <a:endParaRPr sz="1600" b="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63" name="Shape 163"/>
          <p:cNvSpPr txBox="1">
            <a:spLocks noGrp="1"/>
          </p:cNvSpPr>
          <p:nvPr>
            <p:ph type="title" idx="3"/>
          </p:nvPr>
        </p:nvSpPr>
        <p:spPr>
          <a:xfrm>
            <a:off x="4504410" y="1507559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试学班学什么</a:t>
            </a: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title" idx="4"/>
          </p:nvPr>
        </p:nvSpPr>
        <p:spPr>
          <a:xfrm>
            <a:off x="1035410" y="2618569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快来介绍你自己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title" idx="5"/>
          </p:nvPr>
        </p:nvSpPr>
        <p:spPr>
          <a:xfrm>
            <a:off x="4504410" y="2618578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Udacity 学习方法</a:t>
            </a: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title" idx="6"/>
          </p:nvPr>
        </p:nvSpPr>
        <p:spPr>
          <a:xfrm>
            <a:off x="1035410" y="3729612"/>
            <a:ext cx="33783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项目导航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为什么要学数据分析？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title" idx="3"/>
          </p:nvPr>
        </p:nvSpPr>
        <p:spPr>
          <a:xfrm>
            <a:off x="440375" y="3589243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通过数据分析优化产品</a:t>
            </a: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title" idx="4"/>
          </p:nvPr>
        </p:nvSpPr>
        <p:spPr>
          <a:xfrm>
            <a:off x="2632394" y="3338361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市场营销</a:t>
            </a:r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title" idx="5"/>
          </p:nvPr>
        </p:nvSpPr>
        <p:spPr>
          <a:xfrm>
            <a:off x="2548850" y="3589243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5C65"/>
                </a:solidFill>
              </a:rPr>
              <a:t>通过数据分析改进营销策略</a:t>
            </a:r>
            <a:endParaRPr>
              <a:solidFill>
                <a:srgbClr val="525C65"/>
              </a:solidFill>
            </a:endParaRPr>
          </a:p>
        </p:txBody>
      </p:sp>
      <p:sp>
        <p:nvSpPr>
          <p:cNvPr id="175" name="Shape 175"/>
          <p:cNvSpPr txBox="1">
            <a:spLocks noGrp="1"/>
          </p:cNvSpPr>
          <p:nvPr>
            <p:ph type="title" idx="6"/>
          </p:nvPr>
        </p:nvSpPr>
        <p:spPr>
          <a:xfrm>
            <a:off x="4741014" y="3338361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产品经理</a:t>
            </a:r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title" idx="2"/>
          </p:nvPr>
        </p:nvSpPr>
        <p:spPr>
          <a:xfrm>
            <a:off x="523775" y="3338361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创业者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title" idx="7"/>
          </p:nvPr>
        </p:nvSpPr>
        <p:spPr>
          <a:xfrm>
            <a:off x="4657475" y="3589243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通过数据分析洞察用户习惯</a:t>
            </a: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title" idx="8"/>
          </p:nvPr>
        </p:nvSpPr>
        <p:spPr>
          <a:xfrm>
            <a:off x="6849633" y="3338361"/>
            <a:ext cx="167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金融人员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title" idx="9"/>
          </p:nvPr>
        </p:nvSpPr>
        <p:spPr>
          <a:xfrm>
            <a:off x="6766075" y="3589243"/>
            <a:ext cx="18405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通过数据分析规避投资风险</a:t>
            </a:r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title" idx="13"/>
          </p:nvPr>
        </p:nvSpPr>
        <p:spPr>
          <a:xfrm>
            <a:off x="311700" y="1076625"/>
            <a:ext cx="57222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数据分析应用领域  </a:t>
            </a:r>
            <a:r>
              <a:rPr lang="en" sz="1400" b="0">
                <a:solidFill>
                  <a:srgbClr val="788AA7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Application area</a:t>
            </a:r>
            <a:endParaRPr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013" y="2342400"/>
            <a:ext cx="858625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1313" y="2342400"/>
            <a:ext cx="858625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9783" y="2342400"/>
            <a:ext cx="858625" cy="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403" y="2342400"/>
            <a:ext cx="858625" cy="85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为什么要学数据分析？</a:t>
            </a: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5946275" y="2169050"/>
            <a:ext cx="2028900" cy="2028900"/>
          </a:xfrm>
          <a:prstGeom prst="ellipse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6005447" y="2610466"/>
            <a:ext cx="1911000" cy="11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中国需求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180 万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3450900" y="1875775"/>
            <a:ext cx="2028900" cy="2028900"/>
          </a:xfrm>
          <a:prstGeom prst="ellipse">
            <a:avLst/>
          </a:prstGeom>
          <a:solidFill>
            <a:srgbClr val="FF548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568703" y="2352347"/>
            <a:ext cx="1793100" cy="10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人才供给指数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0.05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748000" y="2503975"/>
            <a:ext cx="1987800" cy="1987800"/>
          </a:xfrm>
          <a:prstGeom prst="ellipse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919154" y="2993835"/>
            <a:ext cx="1645800" cy="9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岗位缺口</a:t>
            </a:r>
            <a:endParaRPr sz="1600">
              <a:solidFill>
                <a:srgbClr val="FFFFFF"/>
              </a:solidFill>
            </a:endParaRPr>
          </a:p>
          <a:p>
            <a:pPr marL="0" lvl="0" indent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FFFFFF"/>
                </a:solidFill>
              </a:rPr>
              <a:t>150 万</a:t>
            </a:r>
            <a:endParaRPr sz="3000" b="1">
              <a:solidFill>
                <a:srgbClr val="FFFFFF"/>
              </a:solidFill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53253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数据分析行业  </a:t>
            </a:r>
            <a:r>
              <a:rPr lang="en" sz="1400" b="0">
                <a:solidFill>
                  <a:srgbClr val="788AA7"/>
                </a:solidFill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Data analysis industry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 idx="13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为什么要学数据分析？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57687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数据分析师</a:t>
            </a:r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title" idx="2"/>
          </p:nvPr>
        </p:nvSpPr>
        <p:spPr>
          <a:xfrm>
            <a:off x="57687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新手玩家</a:t>
            </a:r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title" idx="3"/>
          </p:nvPr>
        </p:nvSpPr>
        <p:spPr>
          <a:xfrm>
            <a:off x="653075" y="36694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¥ 11,580</a:t>
            </a:r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title" idx="4"/>
          </p:nvPr>
        </p:nvSpPr>
        <p:spPr>
          <a:xfrm>
            <a:off x="310572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数据工程师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title" idx="5"/>
          </p:nvPr>
        </p:nvSpPr>
        <p:spPr>
          <a:xfrm>
            <a:off x="310572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司机玩家</a:t>
            </a:r>
            <a:endParaRPr/>
          </a:p>
        </p:txBody>
      </p:sp>
      <p:sp>
        <p:nvSpPr>
          <p:cNvPr id="207" name="Shape 207"/>
          <p:cNvSpPr txBox="1">
            <a:spLocks noGrp="1"/>
          </p:cNvSpPr>
          <p:nvPr>
            <p:ph type="title" idx="6"/>
          </p:nvPr>
        </p:nvSpPr>
        <p:spPr>
          <a:xfrm>
            <a:off x="2536900" y="3669475"/>
            <a:ext cx="2529600" cy="40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¥ 15,330–28,710</a:t>
            </a:r>
            <a:endParaRPr sz="1600"/>
          </a:p>
        </p:txBody>
      </p:sp>
      <p:sp>
        <p:nvSpPr>
          <p:cNvPr id="208" name="Shape 208"/>
          <p:cNvSpPr txBox="1">
            <a:spLocks noGrp="1"/>
          </p:cNvSpPr>
          <p:nvPr>
            <p:ph type="title" idx="7"/>
          </p:nvPr>
        </p:nvSpPr>
        <p:spPr>
          <a:xfrm>
            <a:off x="5634575" y="22317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数据科学家</a:t>
            </a:r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title" idx="8"/>
          </p:nvPr>
        </p:nvSpPr>
        <p:spPr>
          <a:xfrm>
            <a:off x="5634575" y="2614450"/>
            <a:ext cx="1673400" cy="34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高端玩家</a:t>
            </a:r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title" idx="9"/>
          </p:nvPr>
        </p:nvSpPr>
        <p:spPr>
          <a:xfrm>
            <a:off x="5710775" y="3669466"/>
            <a:ext cx="16734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¥ 31,150</a:t>
            </a:r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title" idx="14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平均薪酬 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Average Salary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7833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为什么要学数据分析？</a:t>
            </a:r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title" idx="2"/>
          </p:nvPr>
        </p:nvSpPr>
        <p:spPr>
          <a:xfrm>
            <a:off x="13404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数据集提取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title" idx="3"/>
          </p:nvPr>
        </p:nvSpPr>
        <p:spPr>
          <a:xfrm>
            <a:off x="13404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Python/R、SQL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title" idx="4"/>
          </p:nvPr>
        </p:nvSpPr>
        <p:spPr>
          <a:xfrm>
            <a:off x="41410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数据清洗</a:t>
            </a:r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title" idx="5"/>
          </p:nvPr>
        </p:nvSpPr>
        <p:spPr>
          <a:xfrm>
            <a:off x="41410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Python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 idx="6"/>
          </p:nvPr>
        </p:nvSpPr>
        <p:spPr>
          <a:xfrm>
            <a:off x="6941600" y="2692817"/>
            <a:ext cx="14397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数据可视化</a:t>
            </a: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title" idx="7"/>
          </p:nvPr>
        </p:nvSpPr>
        <p:spPr>
          <a:xfrm>
            <a:off x="6941600" y="2965148"/>
            <a:ext cx="15834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 Medium"/>
                <a:ea typeface="Montserrat Medium"/>
                <a:cs typeface="Montserrat Medium"/>
                <a:sym typeface="Montserrat Medium"/>
              </a:rPr>
              <a:t>Python/R、Tableau</a:t>
            </a:r>
            <a:endParaRPr sz="10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title" idx="8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技能需求 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Skill request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为什么要学数据分析？</a:t>
            </a: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440225" y="3966650"/>
            <a:ext cx="1309800" cy="924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440225" y="3571475"/>
            <a:ext cx="842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Python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数据分析思维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1826175" y="2435600"/>
            <a:ext cx="8427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Python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统计学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SQL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A/B test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数据分析思维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实战项目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3212163" y="2887171"/>
            <a:ext cx="8427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Python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数据分析流程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4598171" y="1463450"/>
            <a:ext cx="903600" cy="15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Python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R分析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统计学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SQL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data wrangling 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数据可视化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实战项目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800">
                <a:solidFill>
                  <a:srgbClr val="525C65"/>
                </a:solidFill>
              </a:rPr>
              <a:t>+ 职业规划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5984113" y="2066750"/>
            <a:ext cx="734400" cy="6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ETL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Hadoop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编程经验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370125" y="2121650"/>
            <a:ext cx="635700" cy="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算法</a:t>
            </a:r>
            <a:endParaRPr sz="800">
              <a:solidFill>
                <a:srgbClr val="525C65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525C65"/>
                </a:solidFill>
              </a:rPr>
              <a:t>+ 终身学习</a:t>
            </a:r>
            <a:endParaRPr sz="800">
              <a:solidFill>
                <a:srgbClr val="525C65"/>
              </a:solidFill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title" idx="2"/>
          </p:nvPr>
        </p:nvSpPr>
        <p:spPr>
          <a:xfrm>
            <a:off x="311700" y="1076625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· 成长路线  </a:t>
            </a:r>
            <a:r>
              <a:rPr lang="en" sz="1400" b="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Learning path</a:t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364025" y="41048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7 天试学班（入门）</a:t>
            </a:r>
            <a:endParaRPr sz="1200" b="1"/>
          </a:p>
        </p:txBody>
      </p:sp>
      <p:sp>
        <p:nvSpPr>
          <p:cNvPr id="238" name="Shape 238"/>
          <p:cNvSpPr/>
          <p:nvPr/>
        </p:nvSpPr>
        <p:spPr>
          <a:xfrm>
            <a:off x="1826175" y="3738050"/>
            <a:ext cx="1309800" cy="92400"/>
          </a:xfrm>
          <a:prstGeom prst="rect">
            <a:avLst/>
          </a:prstGeom>
          <a:solidFill>
            <a:srgbClr val="02B3E4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39" name="Shape 239"/>
          <p:cNvSpPr txBox="1"/>
          <p:nvPr/>
        </p:nvSpPr>
        <p:spPr>
          <a:xfrm>
            <a:off x="1749975" y="38762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DAND 入门</a:t>
            </a:r>
            <a:endParaRPr sz="1200" b="1"/>
          </a:p>
        </p:txBody>
      </p:sp>
      <p:sp>
        <p:nvSpPr>
          <p:cNvPr id="240" name="Shape 240"/>
          <p:cNvSpPr/>
          <p:nvPr/>
        </p:nvSpPr>
        <p:spPr>
          <a:xfrm>
            <a:off x="3212175" y="3280850"/>
            <a:ext cx="1309800" cy="92400"/>
          </a:xfrm>
          <a:prstGeom prst="rect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3135975" y="34190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7 天试学班（进阶）</a:t>
            </a:r>
            <a:endParaRPr sz="1200" b="1"/>
          </a:p>
        </p:txBody>
      </p:sp>
      <p:sp>
        <p:nvSpPr>
          <p:cNvPr id="242" name="Shape 242"/>
          <p:cNvSpPr/>
          <p:nvPr/>
        </p:nvSpPr>
        <p:spPr>
          <a:xfrm>
            <a:off x="4598175" y="3052250"/>
            <a:ext cx="1309800" cy="92400"/>
          </a:xfrm>
          <a:prstGeom prst="rect">
            <a:avLst/>
          </a:prstGeom>
          <a:solidFill>
            <a:srgbClr val="A851ED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4521975" y="31904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DAND 进阶</a:t>
            </a:r>
            <a:endParaRPr sz="1200" b="1"/>
          </a:p>
        </p:txBody>
      </p:sp>
      <p:sp>
        <p:nvSpPr>
          <p:cNvPr id="244" name="Shape 244"/>
          <p:cNvSpPr/>
          <p:nvPr/>
        </p:nvSpPr>
        <p:spPr>
          <a:xfrm>
            <a:off x="5984125" y="2823650"/>
            <a:ext cx="1309800" cy="9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45" name="Shape 245"/>
          <p:cNvSpPr txBox="1"/>
          <p:nvPr/>
        </p:nvSpPr>
        <p:spPr>
          <a:xfrm>
            <a:off x="5907925" y="29618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数据工程师</a:t>
            </a:r>
            <a:endParaRPr sz="1200" b="1"/>
          </a:p>
        </p:txBody>
      </p:sp>
      <p:sp>
        <p:nvSpPr>
          <p:cNvPr id="246" name="Shape 246"/>
          <p:cNvSpPr/>
          <p:nvPr/>
        </p:nvSpPr>
        <p:spPr>
          <a:xfrm>
            <a:off x="7370125" y="2595050"/>
            <a:ext cx="1309800" cy="92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FFFFFF"/>
              </a:solidFill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293925" y="2733275"/>
            <a:ext cx="15669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数据科学家</a:t>
            </a:r>
            <a:endParaRPr sz="1200" b="1"/>
          </a:p>
        </p:txBody>
      </p:sp>
      <p:sp>
        <p:nvSpPr>
          <p:cNvPr id="248" name="Shape 248"/>
          <p:cNvSpPr/>
          <p:nvPr/>
        </p:nvSpPr>
        <p:spPr>
          <a:xfrm>
            <a:off x="1826175" y="4215752"/>
            <a:ext cx="1309800" cy="403800"/>
          </a:xfrm>
          <a:prstGeom prst="roundRect">
            <a:avLst>
              <a:gd name="adj" fmla="val 598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1826175" y="4235252"/>
            <a:ext cx="13098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2B3E4"/>
                </a:solidFill>
              </a:rPr>
              <a:t>可达到：</a:t>
            </a:r>
            <a:endParaRPr sz="800">
              <a:solidFill>
                <a:srgbClr val="02B3E4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02B3E4"/>
                </a:solidFill>
              </a:rPr>
              <a:t>数据分析师实习工作要求</a:t>
            </a:r>
            <a:endParaRPr sz="800">
              <a:solidFill>
                <a:srgbClr val="02B3E4"/>
              </a:solidFill>
            </a:endParaRPr>
          </a:p>
        </p:txBody>
      </p:sp>
      <p:sp>
        <p:nvSpPr>
          <p:cNvPr id="250" name="Shape 250"/>
          <p:cNvSpPr/>
          <p:nvPr/>
        </p:nvSpPr>
        <p:spPr>
          <a:xfrm>
            <a:off x="4598175" y="3518552"/>
            <a:ext cx="1788300" cy="403800"/>
          </a:xfrm>
          <a:prstGeom prst="roundRect">
            <a:avLst>
              <a:gd name="adj" fmla="val 598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999999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 txBox="1"/>
          <p:nvPr/>
        </p:nvSpPr>
        <p:spPr>
          <a:xfrm>
            <a:off x="4598175" y="3538052"/>
            <a:ext cx="1788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A851ED"/>
                </a:solidFill>
              </a:rPr>
              <a:t>可达到：</a:t>
            </a:r>
            <a:endParaRPr sz="800">
              <a:solidFill>
                <a:srgbClr val="A851ED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851ED"/>
                </a:solidFill>
              </a:rPr>
              <a:t>数据分析师正式工作要求，高薪就业</a:t>
            </a:r>
            <a:endParaRPr sz="800">
              <a:solidFill>
                <a:srgbClr val="02B3E4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 idx="2"/>
          </p:nvPr>
        </p:nvSpPr>
        <p:spPr>
          <a:xfrm>
            <a:off x="311700" y="1503650"/>
            <a:ext cx="379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试学班学习目标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257" name="Shape 257"/>
          <p:cNvSpPr txBox="1">
            <a:spLocks noGrp="1"/>
          </p:cNvSpPr>
          <p:nvPr>
            <p:ph type="title" idx="2"/>
          </p:nvPr>
        </p:nvSpPr>
        <p:spPr>
          <a:xfrm>
            <a:off x="311700" y="2255650"/>
            <a:ext cx="52020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7 天日程设置，学到心坎里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 idx="2"/>
          </p:nvPr>
        </p:nvSpPr>
        <p:spPr>
          <a:xfrm>
            <a:off x="311700" y="3007650"/>
            <a:ext cx="5110800" cy="4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1CCBA"/>
                </a:solidFill>
              </a:rPr>
              <a:t>· 听助教的话，别让 Ta 受伤</a:t>
            </a:r>
            <a:endParaRPr>
              <a:solidFill>
                <a:srgbClr val="01CCBA"/>
              </a:solidFill>
            </a:endParaRPr>
          </a:p>
        </p:txBody>
      </p:sp>
      <p:sp>
        <p:nvSpPr>
          <p:cNvPr id="259" name="Shape 259"/>
          <p:cNvSpPr/>
          <p:nvPr/>
        </p:nvSpPr>
        <p:spPr>
          <a:xfrm>
            <a:off x="0" y="664225"/>
            <a:ext cx="678900" cy="1113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346275"/>
            <a:ext cx="6155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Udacity 试学班学什么</a:t>
            </a: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5725125" y="3925000"/>
            <a:ext cx="2971500" cy="370800"/>
          </a:xfrm>
          <a:prstGeom prst="rect">
            <a:avLst/>
          </a:prstGeom>
          <a:solidFill>
            <a:srgbClr val="01CCB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   ——很多时候，选择比努力更重要 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1742</Words>
  <Application>Microsoft Macintosh PowerPoint</Application>
  <PresentationFormat>全屏显示(16:9)</PresentationFormat>
  <Paragraphs>320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Montserrat SemiBold</vt:lpstr>
      <vt:lpstr>Montserrat ExtraBold</vt:lpstr>
      <vt:lpstr>Arial</vt:lpstr>
      <vt:lpstr>Montserrat Medium</vt:lpstr>
      <vt:lpstr>Simple Light</vt:lpstr>
      <vt:lpstr>PowerPoint 演示文稿</vt:lpstr>
      <vt:lpstr>开班仪式</vt:lpstr>
      <vt:lpstr>为什么要学习数据分析</vt:lpstr>
      <vt:lpstr>为什么要学数据分析？</vt:lpstr>
      <vt:lpstr>为什么要学数据分析？</vt:lpstr>
      <vt:lpstr>为什么要学数据分析？</vt:lpstr>
      <vt:lpstr>为什么要学数据分析？</vt:lpstr>
      <vt:lpstr>为什么要学数据分析？</vt:lpstr>
      <vt:lpstr>· 试学班学习目标</vt:lpstr>
      <vt:lpstr>· 试学班学习目标（入门）  The goal</vt:lpstr>
      <vt:lpstr>· 试学班学习目标（入门）  The goal</vt:lpstr>
      <vt:lpstr>· 7 天日程设置（入门） Schedule</vt:lpstr>
      <vt:lpstr>· 7 天日程设置（入门） Schedule</vt:lpstr>
      <vt:lpstr>· 助教的学习故事</vt:lpstr>
      <vt:lpstr>PowerPoint 演示文稿</vt:lpstr>
      <vt:lpstr>· 扒一扒助助</vt:lpstr>
      <vt:lpstr>· 扒一扒助助</vt:lpstr>
      <vt:lpstr>快来介绍你自己</vt:lpstr>
      <vt:lpstr>· 价值观</vt:lpstr>
      <vt:lpstr>· 价值观</vt:lpstr>
      <vt:lpstr>· 助教1000小时的学习Tip</vt:lpstr>
      <vt:lpstr>项目导航</vt:lpstr>
      <vt:lpstr>7天启程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user</cp:lastModifiedBy>
  <cp:revision>9</cp:revision>
  <dcterms:modified xsi:type="dcterms:W3CDTF">2018-05-30T10:01:21Z</dcterms:modified>
</cp:coreProperties>
</file>